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E8C3D9-FB66-4560-BDDB-57B73729B641}" type="datetimeFigureOut">
              <a:rPr lang="en-US" smtClean="0"/>
              <a:t>7/8/2010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45483-DCE9-477E-9781-0A8E2D2802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45483-DCE9-477E-9781-0A8E2D28025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6476427-564E-416C-84AE-D47E970D6F82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F9B0F63-0C9A-4415-80EE-6F47D8B73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6427-564E-416C-84AE-D47E970D6F82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0F63-0C9A-4415-80EE-6F47D8B73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6427-564E-416C-84AE-D47E970D6F82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0F63-0C9A-4415-80EE-6F47D8B73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6476427-564E-416C-84AE-D47E970D6F82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F9B0F63-0C9A-4415-80EE-6F47D8B738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6476427-564E-416C-84AE-D47E970D6F82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F9B0F63-0C9A-4415-80EE-6F47D8B73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6427-564E-416C-84AE-D47E970D6F82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0F63-0C9A-4415-80EE-6F47D8B738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6427-564E-416C-84AE-D47E970D6F82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0F63-0C9A-4415-80EE-6F47D8B738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6476427-564E-416C-84AE-D47E970D6F82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9B0F63-0C9A-4415-80EE-6F47D8B738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6427-564E-416C-84AE-D47E970D6F82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0F63-0C9A-4415-80EE-6F47D8B73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6476427-564E-416C-84AE-D47E970D6F82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F9B0F63-0C9A-4415-80EE-6F47D8B738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6476427-564E-416C-84AE-D47E970D6F82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9B0F63-0C9A-4415-80EE-6F47D8B738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6476427-564E-416C-84AE-D47E970D6F82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F9B0F63-0C9A-4415-80EE-6F47D8B73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file:///C:\Documents%20and%20Settings\ares\Desktop\vefxistyaosani-saprezentacio\avtandili.SWF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file:///C:\Documents%20and%20Settings\ares\Desktop\vefxistyaosani-saprezentacio\gadajaWvuli.doc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file:///C:\Documents%20and%20Settings\ares\Desktop\vefxistyaosani-saprezentacio\nadiroba.exe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ares\Desktop\vefxistyaosani-saprezentacio\wyvilebSi%20muSaoba.doc" TargetMode="External"/><Relationship Id="rId2" Type="http://schemas.openxmlformats.org/officeDocument/2006/relationships/hyperlink" Target="file:///C:\Documents%20and%20Settings\ares\Desktop\vefxistyaosani-saprezentacio\sagakveTilo%20procesSi%20CarTuloba.docx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ge/" TargetMode="External"/><Relationship Id="rId2" Type="http://schemas.openxmlformats.org/officeDocument/2006/relationships/hyperlink" Target="http://www.burusi.ge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detskimir.net/" TargetMode="External"/><Relationship Id="rId4" Type="http://schemas.openxmlformats.org/officeDocument/2006/relationships/hyperlink" Target="http://www.fickr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ile:///C:\Documents%20and%20Settings\ares\Desktop\vefxistyaosani-saprezentacio\eleqtronuli%20testi-ambavi%20rostevan%20arabTa%20mefisa.ppsx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4800" i="1" dirty="0" smtClean="0">
              <a:solidFill>
                <a:schemeClr val="accent6">
                  <a:lumMod val="50000"/>
                </a:schemeClr>
              </a:solidFill>
              <a:latin typeface="AcadMtavr" pitchFamily="2" charset="0"/>
            </a:endParaRPr>
          </a:p>
          <a:p>
            <a:pPr algn="ctr"/>
            <a:endParaRPr lang="en-US" sz="4800" i="1" dirty="0" smtClean="0">
              <a:solidFill>
                <a:schemeClr val="accent6">
                  <a:lumMod val="50000"/>
                </a:schemeClr>
              </a:solidFill>
              <a:latin typeface="AcadMtavr" pitchFamily="2" charset="0"/>
            </a:endParaRPr>
          </a:p>
          <a:p>
            <a:pPr algn="ctr"/>
            <a:r>
              <a:rPr lang="en-US" sz="4800" i="1" dirty="0" err="1" smtClean="0">
                <a:solidFill>
                  <a:schemeClr val="accent6">
                    <a:lumMod val="50000"/>
                  </a:schemeClr>
                </a:solidFill>
                <a:latin typeface="AcadMtavr"/>
              </a:rPr>
              <a:t>mogesalmebiT</a:t>
            </a:r>
            <a:r>
              <a:rPr lang="en-US" sz="4800" i="1" dirty="0" smtClean="0">
                <a:solidFill>
                  <a:schemeClr val="accent6">
                    <a:lumMod val="50000"/>
                  </a:schemeClr>
                </a:solidFill>
                <a:latin typeface="AcadMtavr"/>
              </a:rPr>
              <a:t> </a:t>
            </a:r>
            <a:br>
              <a:rPr lang="en-US" sz="4800" i="1" dirty="0" smtClean="0">
                <a:solidFill>
                  <a:schemeClr val="accent6">
                    <a:lumMod val="50000"/>
                  </a:schemeClr>
                </a:solidFill>
                <a:latin typeface="AcadMtavr"/>
              </a:rPr>
            </a:br>
            <a:r>
              <a:rPr lang="en-US" sz="4800" i="1" dirty="0" smtClean="0">
                <a:solidFill>
                  <a:schemeClr val="accent6">
                    <a:lumMod val="50000"/>
                  </a:schemeClr>
                </a:solidFill>
                <a:latin typeface="AcadMtavr"/>
              </a:rPr>
              <a:t/>
            </a:r>
            <a:br>
              <a:rPr lang="en-US" sz="4800" i="1" dirty="0" smtClean="0">
                <a:solidFill>
                  <a:schemeClr val="accent6">
                    <a:lumMod val="50000"/>
                  </a:schemeClr>
                </a:solidFill>
                <a:latin typeface="AcadMtavr"/>
              </a:rPr>
            </a:br>
            <a:r>
              <a:rPr lang="en-US" sz="3600" i="1" dirty="0" err="1" smtClean="0">
                <a:solidFill>
                  <a:schemeClr val="accent6">
                    <a:lumMod val="50000"/>
                  </a:schemeClr>
                </a:solidFill>
                <a:latin typeface="AcadMtavr"/>
              </a:rPr>
              <a:t>q.rusTavis</a:t>
            </a:r>
            <a:r>
              <a:rPr lang="en-US" sz="3600" i="1" dirty="0" smtClean="0">
                <a:solidFill>
                  <a:schemeClr val="accent6">
                    <a:lumMod val="50000"/>
                  </a:schemeClr>
                </a:solidFill>
                <a:latin typeface="AcadMtavr"/>
              </a:rPr>
              <a:t> 25-e </a:t>
            </a:r>
            <a:r>
              <a:rPr lang="en-US" sz="3600" i="1" dirty="0" err="1" smtClean="0">
                <a:solidFill>
                  <a:schemeClr val="accent6">
                    <a:lumMod val="50000"/>
                  </a:schemeClr>
                </a:solidFill>
                <a:latin typeface="AcadMtavr"/>
              </a:rPr>
              <a:t>sajaro</a:t>
            </a:r>
            <a:r>
              <a:rPr lang="en-US" sz="3600" i="1" dirty="0" smtClean="0">
                <a:solidFill>
                  <a:schemeClr val="accent6">
                    <a:lumMod val="50000"/>
                  </a:schemeClr>
                </a:solidFill>
                <a:latin typeface="AcadMtavr"/>
              </a:rPr>
              <a:t> </a:t>
            </a:r>
            <a:r>
              <a:rPr lang="en-US" sz="3600" i="1" dirty="0" err="1" smtClean="0">
                <a:solidFill>
                  <a:schemeClr val="accent6">
                    <a:lumMod val="50000"/>
                  </a:schemeClr>
                </a:solidFill>
                <a:latin typeface="AcadMtavr"/>
              </a:rPr>
              <a:t>skolis</a:t>
            </a:r>
            <a:r>
              <a:rPr lang="en-US" sz="3600" i="1" dirty="0" smtClean="0">
                <a:solidFill>
                  <a:schemeClr val="accent6">
                    <a:lumMod val="50000"/>
                  </a:schemeClr>
                </a:solidFill>
                <a:latin typeface="AcadMtavr"/>
              </a:rPr>
              <a:t> </a:t>
            </a:r>
            <a:r>
              <a:rPr lang="en-US" sz="3600" i="1" dirty="0" err="1" smtClean="0">
                <a:solidFill>
                  <a:schemeClr val="accent6">
                    <a:lumMod val="50000"/>
                  </a:schemeClr>
                </a:solidFill>
                <a:latin typeface="AcadMtavr"/>
              </a:rPr>
              <a:t>pedagogebi</a:t>
            </a:r>
            <a:r>
              <a:rPr lang="en-US" sz="3600" i="1" dirty="0" smtClean="0">
                <a:solidFill>
                  <a:schemeClr val="accent6">
                    <a:lumMod val="50000"/>
                  </a:schemeClr>
                </a:solidFill>
                <a:latin typeface="AcadMtavr"/>
              </a:rPr>
              <a:t>: </a:t>
            </a:r>
            <a:br>
              <a:rPr lang="en-US" sz="3600" i="1" dirty="0" smtClean="0">
                <a:solidFill>
                  <a:schemeClr val="accent6">
                    <a:lumMod val="50000"/>
                  </a:schemeClr>
                </a:solidFill>
                <a:latin typeface="AcadMtavr"/>
              </a:rPr>
            </a:br>
            <a:r>
              <a:rPr lang="en-US" sz="3600" i="1" dirty="0" err="1" smtClean="0">
                <a:solidFill>
                  <a:schemeClr val="accent6">
                    <a:lumMod val="50000"/>
                  </a:schemeClr>
                </a:solidFill>
                <a:latin typeface="AcadMtavr"/>
              </a:rPr>
              <a:t>dali</a:t>
            </a:r>
            <a:r>
              <a:rPr lang="en-US" sz="3600" i="1" dirty="0" smtClean="0">
                <a:solidFill>
                  <a:schemeClr val="accent6">
                    <a:lumMod val="50000"/>
                  </a:schemeClr>
                </a:solidFill>
                <a:latin typeface="AcadMtavr"/>
              </a:rPr>
              <a:t> </a:t>
            </a:r>
            <a:r>
              <a:rPr lang="en-US" sz="3600" i="1" dirty="0" err="1" smtClean="0">
                <a:solidFill>
                  <a:schemeClr val="accent6">
                    <a:lumMod val="50000"/>
                  </a:schemeClr>
                </a:solidFill>
                <a:latin typeface="AcadMtavr"/>
              </a:rPr>
              <a:t>benaSvili</a:t>
            </a:r>
            <a:r>
              <a:rPr lang="en-US" sz="3600" i="1" dirty="0" smtClean="0">
                <a:solidFill>
                  <a:schemeClr val="accent6">
                    <a:lumMod val="50000"/>
                  </a:schemeClr>
                </a:solidFill>
                <a:latin typeface="AcadMtavr"/>
              </a:rPr>
              <a:t/>
            </a:r>
            <a:br>
              <a:rPr lang="en-US" sz="3600" i="1" dirty="0" smtClean="0">
                <a:solidFill>
                  <a:schemeClr val="accent6">
                    <a:lumMod val="50000"/>
                  </a:schemeClr>
                </a:solidFill>
                <a:latin typeface="AcadMtavr"/>
              </a:rPr>
            </a:br>
            <a:r>
              <a:rPr lang="en-US" sz="3600" i="1" dirty="0" err="1" smtClean="0">
                <a:solidFill>
                  <a:schemeClr val="accent6">
                    <a:lumMod val="50000"/>
                  </a:schemeClr>
                </a:solidFill>
                <a:latin typeface="AcadMtavr"/>
              </a:rPr>
              <a:t>nona</a:t>
            </a:r>
            <a:r>
              <a:rPr lang="en-US" sz="3600" i="1" dirty="0" smtClean="0">
                <a:solidFill>
                  <a:schemeClr val="accent6">
                    <a:lumMod val="50000"/>
                  </a:schemeClr>
                </a:solidFill>
                <a:latin typeface="AcadMtavr"/>
              </a:rPr>
              <a:t> </a:t>
            </a:r>
            <a:r>
              <a:rPr lang="en-US" sz="3600" i="1" dirty="0" err="1" smtClean="0">
                <a:solidFill>
                  <a:schemeClr val="accent6">
                    <a:lumMod val="50000"/>
                  </a:schemeClr>
                </a:solidFill>
                <a:latin typeface="AcadMtavr"/>
              </a:rPr>
              <a:t>wulaia</a:t>
            </a:r>
            <a:endParaRPr lang="en-US" sz="3600" dirty="0">
              <a:latin typeface="AcadMtav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285728"/>
            <a:ext cx="8572560" cy="6286544"/>
          </a:xfrm>
        </p:spPr>
        <p:txBody>
          <a:bodyPr>
            <a:normAutofit fontScale="92500" lnSpcReduction="20000"/>
          </a:bodyPr>
          <a:lstStyle/>
          <a:p>
            <a:endParaRPr lang="en-US" sz="2400" i="1" dirty="0" smtClean="0">
              <a:solidFill>
                <a:schemeClr val="accent1">
                  <a:lumMod val="50000"/>
                </a:schemeClr>
              </a:solidFill>
              <a:latin typeface="AcadNusx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ka-GE" sz="2400" b="0" dirty="0" smtClean="0">
                <a:solidFill>
                  <a:schemeClr val="accent1">
                    <a:lumMod val="50000"/>
                  </a:schemeClr>
                </a:solidFill>
              </a:rPr>
              <a:t>ტექსტის გაცნობისა და მეწყვილესთან ინფორმაციის გაცვლის </a:t>
            </a:r>
            <a:r>
              <a:rPr lang="en-US" sz="2400" b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en-US" sz="2400" b="0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ka-GE" sz="2400" b="0" dirty="0" smtClean="0">
                <a:solidFill>
                  <a:schemeClr val="accent1">
                    <a:lumMod val="50000"/>
                  </a:schemeClr>
                </a:solidFill>
              </a:rPr>
              <a:t>შემდეგ, მასწავლებელი სთხოვთ დასვან ის შეკითხვები, </a:t>
            </a:r>
            <a:endParaRPr lang="en-US" sz="2400" b="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b="0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ka-GE" sz="2400" b="0" dirty="0" smtClean="0">
                <a:solidFill>
                  <a:schemeClr val="accent1">
                    <a:lumMod val="50000"/>
                  </a:schemeClr>
                </a:solidFill>
              </a:rPr>
              <a:t>რომლებიც </a:t>
            </a:r>
            <a:r>
              <a:rPr lang="en-US" sz="2400" b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sz="2400" b="0" dirty="0" smtClean="0">
                <a:solidFill>
                  <a:schemeClr val="accent1">
                    <a:lumMod val="50000"/>
                  </a:schemeClr>
                </a:solidFill>
              </a:rPr>
              <a:t>ტექსტზე მუშაობისას გაუჩნდათ და რომლებიც </a:t>
            </a:r>
            <a:endParaRPr lang="en-US" sz="2400" b="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b="0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ka-GE" sz="2400" b="0" dirty="0" smtClean="0">
                <a:solidFill>
                  <a:schemeClr val="accent1">
                    <a:lumMod val="50000"/>
                  </a:schemeClr>
                </a:solidFill>
              </a:rPr>
              <a:t>მეწყვილესთან </a:t>
            </a:r>
            <a:r>
              <a:rPr lang="en-US" sz="2400" b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sz="2400" b="0" dirty="0" smtClean="0">
                <a:solidFill>
                  <a:schemeClr val="accent1">
                    <a:lumMod val="50000"/>
                  </a:schemeClr>
                </a:solidFill>
              </a:rPr>
              <a:t>შეჯერების შემდეგაც პასუხგაუცემელი დარჩა. </a:t>
            </a:r>
            <a:endParaRPr lang="en-US" sz="2400" b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ka-GE" sz="2400" b="0" dirty="0" smtClean="0">
                <a:solidFill>
                  <a:schemeClr val="accent1">
                    <a:lumMod val="50000"/>
                  </a:schemeClr>
                </a:solidFill>
              </a:rPr>
              <a:t>ამ შემთხვევაში</a:t>
            </a:r>
            <a:r>
              <a:rPr lang="en-US" sz="2400" b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sz="2400" b="0" dirty="0" smtClean="0">
                <a:solidFill>
                  <a:schemeClr val="accent1">
                    <a:lumMod val="50000"/>
                  </a:schemeClr>
                </a:solidFill>
              </a:rPr>
              <a:t>პასუხების გაცემაში მონაწილეობს მთელი </a:t>
            </a:r>
            <a:endParaRPr lang="en-US" sz="2400" b="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b="0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ka-GE" sz="2400" b="0" dirty="0" smtClean="0">
                <a:solidFill>
                  <a:schemeClr val="accent1">
                    <a:lumMod val="50000"/>
                  </a:schemeClr>
                </a:solidFill>
              </a:rPr>
              <a:t>კლასი, საჭიროების შემთხვევაში კი ერთვება მასწავლებელი – </a:t>
            </a:r>
            <a:r>
              <a:rPr lang="en-US" sz="2400" b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en-US" sz="2400" b="0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ka-GE" sz="2400" b="0" dirty="0" smtClean="0">
                <a:solidFill>
                  <a:schemeClr val="accent1">
                    <a:lumMod val="50000"/>
                  </a:schemeClr>
                </a:solidFill>
              </a:rPr>
              <a:t>3 წუთი.</a:t>
            </a:r>
            <a:endParaRPr lang="en-US" sz="2400" b="0" i="1" dirty="0" smtClean="0">
              <a:solidFill>
                <a:schemeClr val="accent1">
                  <a:lumMod val="50000"/>
                </a:schemeClr>
              </a:solidFill>
              <a:latin typeface="AcadNusx" pitchFamily="2" charset="0"/>
            </a:endParaRPr>
          </a:p>
          <a:p>
            <a:endParaRPr lang="en-US" sz="2400" i="1" dirty="0" smtClean="0">
              <a:solidFill>
                <a:schemeClr val="accent1">
                  <a:lumMod val="50000"/>
                </a:schemeClr>
              </a:solidFill>
              <a:latin typeface="AcadNusx" pitchFamily="2" charset="0"/>
            </a:endParaRPr>
          </a:p>
          <a:p>
            <a:r>
              <a:rPr lang="en-US" sz="2600" i="1" u="sng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  <a:hlinkClick r:id="rId2" action="ppaction://hlinkfile"/>
              </a:rPr>
              <a:t>kompiuteruli</a:t>
            </a:r>
            <a:r>
              <a:rPr lang="en-US" sz="2600" i="1" u="sng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  <a:hlinkClick r:id="rId2" action="ppaction://hlinkfile"/>
              </a:rPr>
              <a:t> </a:t>
            </a:r>
            <a:r>
              <a:rPr lang="en-US" sz="2600" i="1" u="sng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  <a:hlinkClick r:id="rId2" action="ppaction://hlinkfile"/>
              </a:rPr>
              <a:t>TamaSi</a:t>
            </a:r>
            <a:r>
              <a:rPr lang="en-US" sz="2600" i="1" u="sng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  <a:hlinkClick r:id="rId2" action="ppaction://hlinkfile"/>
              </a:rPr>
              <a:t>: </a:t>
            </a:r>
            <a:endParaRPr lang="en-US" sz="2600" i="1" u="sng" dirty="0" smtClean="0">
              <a:solidFill>
                <a:schemeClr val="accent1">
                  <a:lumMod val="50000"/>
                </a:schemeClr>
              </a:solidFill>
              <a:latin typeface="AcadNusx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maswavlebeli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moswavleebs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sTxovT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,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kidev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erTxel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gaixsenon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,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rogor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iyo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Cacmuli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avTandili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da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amis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Semdeg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Seasrulon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saxaliso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davaleba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_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Semose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avTandili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. (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moswavlem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unda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gaaferados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ekranze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gamosaqxuli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monadire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avTandilis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figura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da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Semosvisas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gamoiyenos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is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ferebi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,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rogorc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avtori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aRwers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mas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.</a:t>
            </a:r>
            <a:endParaRPr lang="en-US" sz="2200" dirty="0">
              <a:solidFill>
                <a:schemeClr val="accent1">
                  <a:lumMod val="50000"/>
                </a:schemeClr>
              </a:solidFill>
              <a:latin typeface="AcadNusx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214290"/>
            <a:ext cx="8572560" cy="6357982"/>
          </a:xfrm>
        </p:spPr>
        <p:txBody>
          <a:bodyPr>
            <a:normAutofit fontScale="92500"/>
          </a:bodyPr>
          <a:lstStyle/>
          <a:p>
            <a:pPr lvl="0"/>
            <a:r>
              <a:rPr lang="ka-GE" sz="2400" i="1" u="sng" dirty="0" smtClean="0">
                <a:solidFill>
                  <a:schemeClr val="accent1">
                    <a:lumMod val="50000"/>
                  </a:schemeClr>
                </a:solidFill>
              </a:rPr>
              <a:t>სააზროვნო სქემები: </a:t>
            </a:r>
            <a:endParaRPr lang="en-US" sz="2400" i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პერსონაჟის გარეგნობის ადეკვატური გაგებისა შემდეგ მასწავლებელი სთხოვთ მოსწავლეებს ინდივიდუალურად ჩამოწერონ ის თვისებები, რომლებსაც, მათი აზრით, ტექსტის ამ მონაკვეთში ავლენენ როსტევან მეფე და ავთანდილი. 4 წუთი.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შემდეგ  მოსაზრება გააცნონ მეწყვილეს და შეაჯერონ და შეავსონ საკუთარი ინფორმაცია. -2 წუთი.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შემდეგ ეტაპზე მასწავლებელი წყვილებს ავალებს, დაძებნონ, რა საერთო თვისებები ახასიათებს ამ ორ პერსონაჟს და საკუთარი ვარიანტი წარმოადგინონ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  <a:hlinkClick r:id="rId2" action="ppaction://hlinkfile"/>
              </a:rPr>
              <a:t>კოგნიტური დიაგრამის _ </a:t>
            </a:r>
            <a:r>
              <a:rPr lang="ka-GE" u="sng" dirty="0" smtClean="0">
                <a:solidFill>
                  <a:schemeClr val="accent1">
                    <a:lumMod val="50000"/>
                  </a:schemeClr>
                </a:solidFill>
                <a:hlinkClick r:id="rId2" action="ppaction://hlinkfile"/>
              </a:rPr>
              <a:t>გადაჯაჭვულის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  <a:hlinkClick r:id="rId2" action="ppaction://hlinkfile"/>
              </a:rPr>
              <a:t>  – სახით (წინასწარ გამზადებულ სქემებს მოსწავლეებს ურიგებს  მასწავლებელი). -5 წუთი. 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მოსწავლეების მიერ მოწოდებული ინფორმაციის საფუძველზე ივსება ერთი საერთო დიაგრამა დაფაზე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-3 წუთი.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მასწავლებელი სთხოვთ მოსწავლეებს, დააფიქსირონ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ჩამოთვლილ თვისებათაგან, მათი აზრით, რომელია ყველაზე მნიშვნელოვანი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-3 წუთი. აქცენტი კეთდება პერსონაჟთა  ვაჟკაცობაზე, ფიზიკურ სიძლიერეზე. 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285728"/>
            <a:ext cx="8429684" cy="6215106"/>
          </a:xfrm>
        </p:spPr>
        <p:txBody>
          <a:bodyPr>
            <a:normAutofit/>
          </a:bodyPr>
          <a:lstStyle/>
          <a:p>
            <a:pPr lvl="0"/>
            <a:r>
              <a:rPr lang="ka-GE" sz="2400" i="1" u="sng" dirty="0" smtClean="0">
                <a:solidFill>
                  <a:schemeClr val="accent1">
                    <a:lumMod val="50000"/>
                  </a:schemeClr>
                </a:solidFill>
              </a:rPr>
              <a:t>საშინაო დავალება:</a:t>
            </a:r>
            <a:endParaRPr lang="en-US" sz="2400" i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Clr>
                <a:schemeClr val="accent1">
                  <a:lumMod val="75000"/>
                </a:schemeClr>
              </a:buClr>
              <a:buSzPct val="100000"/>
            </a:pP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დაისწავლონ სახელმძღვანელოში მოცემული სტროფები ზეპირად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lvl="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დაწერონ ესე - მარცხი და წარმატება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-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1 წუთი.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sz="2000" dirty="0" smtClean="0">
                <a:solidFill>
                  <a:schemeClr val="accent1">
                    <a:lumMod val="50000"/>
                  </a:schemeClr>
                </a:solidFill>
              </a:rPr>
              <a:t>მასწავლებელი მოსწავლეებს შეახსენებს გაკვეთილის დასაწყისში დასმულ შეკითხვას: 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ka-GE" sz="2000" i="1" u="sng" dirty="0" smtClean="0">
                <a:solidFill>
                  <a:schemeClr val="accent1">
                    <a:lumMod val="50000"/>
                  </a:schemeClr>
                </a:solidFill>
              </a:rPr>
              <a:t>თქვენი აზრით, როგორ დასრულდა ეს ასპარეზობა?</a:t>
            </a:r>
            <a:r>
              <a:rPr lang="ka-GE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ka-GE" sz="2000" dirty="0" smtClean="0">
                <a:solidFill>
                  <a:schemeClr val="accent1">
                    <a:lumMod val="50000"/>
                  </a:schemeClr>
                </a:solidFill>
              </a:rPr>
              <a:t>და სთხოვთ, რომ ახლა უკვე ტექსტზე დაყრდნობით გასცენ პასუხი. მოსწავლეების პასუხების მოსმენის შემდეგ მასწავლებელი ავალებთ,  დააკონკრეტონ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ka-GE" sz="2000" dirty="0" smtClean="0">
                <a:solidFill>
                  <a:schemeClr val="accent1">
                    <a:lumMod val="50000"/>
                  </a:schemeClr>
                </a:solidFill>
              </a:rPr>
              <a:t>რამდენი ნადირი მოკლა თითოეულმა მონადირემ ცალცალკე. ამ ამოცანის გადასაჭრელად მათ უკვე დასჭირდებათ მათემატიკური ცოდნა და უნარ-ჩვევები, შესაბამისად,  გაკვეთილს აგრძელებს მათემატიკის მასწავლებელი.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720" y="214290"/>
            <a:ext cx="8643998" cy="6357982"/>
          </a:xfrm>
        </p:spPr>
        <p:txBody>
          <a:bodyPr>
            <a:normAutofit fontScale="92500" lnSpcReduction="10000"/>
          </a:bodyPr>
          <a:lstStyle/>
          <a:p>
            <a:r>
              <a:rPr lang="ka-GE" sz="2800" dirty="0" smtClean="0">
                <a:solidFill>
                  <a:schemeClr val="accent1">
                    <a:lumMod val="50000"/>
                  </a:schemeClr>
                </a:solidFill>
              </a:rPr>
              <a:t>გაკვეთილი 2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-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maTematika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AcadNusx" pitchFamily="2" charset="0"/>
            </a:endParaRPr>
          </a:p>
          <a:p>
            <a:pPr lvl="0"/>
            <a:r>
              <a:rPr lang="ka-GE" sz="2400" i="1" dirty="0" smtClean="0">
                <a:solidFill>
                  <a:schemeClr val="accent1">
                    <a:lumMod val="50000"/>
                  </a:schemeClr>
                </a:solidFill>
              </a:rPr>
              <a:t>გაცნობითი კითხვა: </a:t>
            </a:r>
            <a:r>
              <a:rPr lang="en-US" sz="24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lvl="0"/>
            <a:endParaRPr lang="en-US" sz="12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ka-GE" sz="2200" dirty="0" smtClean="0">
                <a:solidFill>
                  <a:schemeClr val="accent1">
                    <a:lumMod val="50000"/>
                  </a:schemeClr>
                </a:solidFill>
              </a:rPr>
              <a:t>ამ პრობლემის გადასაჭრელად მათემატიკის მასწავლებელი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lvl="0" algn="just">
              <a:buClr>
                <a:schemeClr val="accent1">
                  <a:lumMod val="75000"/>
                </a:schemeClr>
              </a:buClr>
              <a:buSzPct val="100000"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  <a:r>
              <a:rPr lang="ka-GE" sz="2200" dirty="0" smtClean="0">
                <a:solidFill>
                  <a:schemeClr val="accent1">
                    <a:lumMod val="50000"/>
                  </a:schemeClr>
                </a:solidFill>
              </a:rPr>
              <a:t>სთხოვთ, </a:t>
            </a:r>
            <a:endParaRPr lang="en-US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Clr>
                <a:schemeClr val="accent1">
                  <a:lumMod val="75000"/>
                </a:schemeClr>
              </a:buClr>
              <a:buSzPct val="100000"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      </a:t>
            </a:r>
            <a:r>
              <a:rPr lang="ka-GE" sz="2200" dirty="0" smtClean="0">
                <a:solidFill>
                  <a:schemeClr val="accent1">
                    <a:lumMod val="50000"/>
                  </a:schemeClr>
                </a:solidFill>
              </a:rPr>
              <a:t>კიდევ ერთხელ წაიკითხონ  ,,ვეფხისტყაოსნის”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sz="2200" dirty="0" smtClean="0">
                <a:solidFill>
                  <a:schemeClr val="accent1">
                    <a:lumMod val="50000"/>
                  </a:schemeClr>
                </a:solidFill>
              </a:rPr>
              <a:t>სახელმძღვანელოში </a:t>
            </a:r>
            <a:endParaRPr lang="en-US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Clr>
                <a:schemeClr val="accent1">
                  <a:lumMod val="75000"/>
                </a:schemeClr>
              </a:buClr>
              <a:buSzPct val="100000"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      </a:t>
            </a:r>
            <a:r>
              <a:rPr lang="ka-GE" sz="2200" dirty="0" smtClean="0">
                <a:solidFill>
                  <a:schemeClr val="accent1">
                    <a:lumMod val="50000"/>
                  </a:schemeClr>
                </a:solidFill>
              </a:rPr>
              <a:t>მოცემული ეპიზოდის ბოლო სტროფი, 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sz="2200" dirty="0" smtClean="0">
                <a:solidFill>
                  <a:schemeClr val="accent1">
                    <a:lumMod val="50000"/>
                  </a:schemeClr>
                </a:solidFill>
              </a:rPr>
              <a:t>დააკვირდნენ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ka-GE" sz="2200" dirty="0" smtClean="0">
                <a:solidFill>
                  <a:schemeClr val="accent1">
                    <a:lumMod val="50000"/>
                  </a:schemeClr>
                </a:solidFill>
              </a:rPr>
              <a:t>რა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</a:p>
          <a:p>
            <a:pPr lvl="0" algn="just">
              <a:buClr>
                <a:schemeClr val="accent1">
                  <a:lumMod val="75000"/>
                </a:schemeClr>
              </a:buClr>
              <a:buSzPct val="100000"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      </a:t>
            </a:r>
            <a:r>
              <a:rPr lang="ka-GE" sz="2200" dirty="0" smtClean="0">
                <a:solidFill>
                  <a:schemeClr val="accent1">
                    <a:lumMod val="50000"/>
                  </a:schemeClr>
                </a:solidFill>
              </a:rPr>
              <a:t>მათემატიკურ ინფორმაციას შეიცავს იგი და ლიტერატურულ </a:t>
            </a:r>
            <a:endParaRPr lang="en-US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Clr>
                <a:schemeClr val="accent1">
                  <a:lumMod val="75000"/>
                </a:schemeClr>
              </a:buClr>
              <a:buSzPct val="100000"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      </a:t>
            </a:r>
            <a:r>
              <a:rPr lang="ka-GE" sz="2200" dirty="0" smtClean="0">
                <a:solidFill>
                  <a:schemeClr val="accent1">
                    <a:lumMod val="50000"/>
                  </a:schemeClr>
                </a:solidFill>
              </a:rPr>
              <a:t>ტექსტში მოცემული ინფორმაცია ჩამოაყალიბონ ამოცანის პირობად </a:t>
            </a:r>
            <a:endParaRPr lang="en-US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Clr>
                <a:schemeClr val="accent1">
                  <a:lumMod val="75000"/>
                </a:schemeClr>
              </a:buClr>
              <a:buSzPct val="100000"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ka-GE" sz="2200" dirty="0" smtClean="0">
                <a:solidFill>
                  <a:schemeClr val="accent1">
                    <a:lumMod val="50000"/>
                  </a:schemeClr>
                </a:solidFill>
              </a:rPr>
              <a:t>– 5 წუთი.</a:t>
            </a:r>
            <a:endParaRPr lang="en-US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Clr>
                <a:schemeClr val="accent1">
                  <a:lumMod val="75000"/>
                </a:schemeClr>
              </a:buClr>
              <a:buSzPct val="100000"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lvl="0" algn="just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ka-GE" sz="2200" dirty="0" smtClean="0">
                <a:solidFill>
                  <a:schemeClr val="accent1">
                    <a:lumMod val="50000"/>
                  </a:schemeClr>
                </a:solidFill>
              </a:rPr>
              <a:t>წყვილებში მუშაობა: საკუთარი ვარიანტი გააცნონ მეწყვილეს და </a:t>
            </a:r>
            <a:endParaRPr lang="en-US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Clr>
                <a:schemeClr val="accent1">
                  <a:lumMod val="75000"/>
                </a:schemeClr>
              </a:buClr>
              <a:buSzPct val="100000"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ka-GE" sz="2200" dirty="0" smtClean="0">
                <a:solidFill>
                  <a:schemeClr val="accent1">
                    <a:lumMod val="50000"/>
                  </a:schemeClr>
                </a:solidFill>
              </a:rPr>
              <a:t>შეაჯერონ ერთმანეთთან. – 2 წუთი;</a:t>
            </a:r>
            <a:endParaRPr lang="en-US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endParaRPr lang="en-US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ka-GE" sz="2200" dirty="0" smtClean="0">
                <a:solidFill>
                  <a:schemeClr val="accent1">
                    <a:lumMod val="50000"/>
                  </a:schemeClr>
                </a:solidFill>
              </a:rPr>
              <a:t>შეჯერებული ვარიანტი გააცნონ მთელ კლასს და მასწავლებლის </a:t>
            </a:r>
            <a:endParaRPr lang="en-US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Clr>
                <a:schemeClr val="accent1">
                  <a:lumMod val="75000"/>
                </a:schemeClr>
              </a:buClr>
              <a:buSzPct val="100000"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ka-GE" sz="2200" dirty="0" smtClean="0">
                <a:solidFill>
                  <a:schemeClr val="accent1">
                    <a:lumMod val="50000"/>
                  </a:schemeClr>
                </a:solidFill>
              </a:rPr>
              <a:t>დახმარებით (საჭიროების შემთხვევაში),  ჩამოაყალიბონ ამოცანის </a:t>
            </a:r>
            <a:endParaRPr lang="en-US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Clr>
                <a:schemeClr val="accent1">
                  <a:lumMod val="75000"/>
                </a:schemeClr>
              </a:buClr>
              <a:buSzPct val="100000"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ka-GE" sz="2200" dirty="0" smtClean="0">
                <a:solidFill>
                  <a:schemeClr val="accent1">
                    <a:lumMod val="50000"/>
                  </a:schemeClr>
                </a:solidFill>
              </a:rPr>
              <a:t>პირობის საბოლოო ვარიანტი - 2 წუთი.</a:t>
            </a:r>
            <a:endParaRPr lang="en-US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720" y="142852"/>
            <a:ext cx="8643998" cy="6429420"/>
          </a:xfrm>
        </p:spPr>
        <p:txBody>
          <a:bodyPr>
            <a:normAutofit/>
          </a:bodyPr>
          <a:lstStyle/>
          <a:p>
            <a:pPr lvl="0"/>
            <a:r>
              <a:rPr lang="ka-GE" sz="2800" dirty="0" smtClean="0">
                <a:solidFill>
                  <a:schemeClr val="accent1">
                    <a:lumMod val="50000"/>
                  </a:schemeClr>
                </a:solidFill>
              </a:rPr>
              <a:t>კითხვის დასმა: 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ka-GE" sz="2000" dirty="0" smtClean="0">
                <a:solidFill>
                  <a:schemeClr val="accent1">
                    <a:lumMod val="50000"/>
                  </a:schemeClr>
                </a:solidFill>
              </a:rPr>
              <a:t>ამოცანის პირობაში არასრული მონაცემების შესავსებად სვამენ  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Clr>
                <a:schemeClr val="accent1">
                  <a:lumMod val="75000"/>
                </a:schemeClr>
              </a:buClr>
              <a:buSzPct val="100000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  </a:t>
            </a:r>
            <a:r>
              <a:rPr lang="ka-GE" sz="2000" dirty="0" smtClean="0">
                <a:solidFill>
                  <a:schemeClr val="accent1">
                    <a:lumMod val="50000"/>
                  </a:schemeClr>
                </a:solidFill>
              </a:rPr>
              <a:t>სათანადო კითხვებს;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ka-GE" sz="2000" dirty="0" smtClean="0">
                <a:solidFill>
                  <a:schemeClr val="accent1">
                    <a:lumMod val="50000"/>
                  </a:schemeClr>
                </a:solidFill>
              </a:rPr>
              <a:t>მასწავლებელი ყველა კითხვას აფიქსირებს დაფაზე; 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ka-GE" sz="2000" dirty="0" smtClean="0">
                <a:solidFill>
                  <a:schemeClr val="accent1">
                    <a:lumMod val="50000"/>
                  </a:schemeClr>
                </a:solidFill>
              </a:rPr>
              <a:t>შემდეგ მოსწავლეთა თანამონაწილეობით იწყებს ჩამოწერილი 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Clr>
                <a:schemeClr val="accent1">
                  <a:lumMod val="75000"/>
                </a:schemeClr>
              </a:buClr>
              <a:buSzPct val="100000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ka-GE" sz="2000" dirty="0" smtClean="0">
                <a:solidFill>
                  <a:schemeClr val="accent1">
                    <a:lumMod val="50000"/>
                  </a:schemeClr>
                </a:solidFill>
              </a:rPr>
              <a:t>კითხვების გაცხრილვას და დაიყვანს იმ კითხვებამდე, რომლებიც 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Clr>
                <a:schemeClr val="accent1">
                  <a:lumMod val="75000"/>
                </a:schemeClr>
              </a:buClr>
              <a:buSzPct val="100000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ka-GE" sz="2000" dirty="0" smtClean="0">
                <a:solidFill>
                  <a:schemeClr val="accent1">
                    <a:lumMod val="50000"/>
                  </a:schemeClr>
                </a:solidFill>
              </a:rPr>
              <a:t>შეავსებს ტექსტური ამოცანის არასრულ ინფორმაციას და 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Clr>
                <a:schemeClr val="accent1">
                  <a:lumMod val="75000"/>
                </a:schemeClr>
              </a:buClr>
              <a:buSzPct val="100000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ka-GE" sz="2000" dirty="0" smtClean="0">
                <a:solidFill>
                  <a:schemeClr val="accent1">
                    <a:lumMod val="50000"/>
                  </a:schemeClr>
                </a:solidFill>
              </a:rPr>
              <a:t>დაეხმარებათ ამოცანის ამოხსნაში: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Clr>
                <a:schemeClr val="accent1">
                  <a:lumMod val="75000"/>
                </a:schemeClr>
              </a:buClr>
              <a:buSzPct val="100000"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                   </a:t>
            </a:r>
            <a:r>
              <a:rPr lang="ka-GE" sz="2000" i="1" dirty="0" smtClean="0">
                <a:solidFill>
                  <a:schemeClr val="accent1">
                    <a:lumMod val="50000"/>
                  </a:schemeClr>
                </a:solidFill>
              </a:rPr>
              <a:t>1) 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20-</a:t>
            </a:r>
            <a:r>
              <a:rPr lang="ka-GE" sz="2000" i="1" dirty="0" smtClean="0">
                <a:solidFill>
                  <a:schemeClr val="accent1">
                    <a:lumMod val="50000"/>
                  </a:schemeClr>
                </a:solidFill>
              </a:rPr>
              <a:t>ით მეტი რომ არ მოეკლა ავთანდილს, რამდენი </a:t>
            </a:r>
            <a:endParaRPr lang="en-US" sz="20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                   </a:t>
            </a:r>
            <a:r>
              <a:rPr lang="ka-GE" sz="2000" i="1" dirty="0" smtClean="0">
                <a:solidFill>
                  <a:schemeClr val="accent1">
                    <a:lumMod val="50000"/>
                  </a:schemeClr>
                </a:solidFill>
              </a:rPr>
              <a:t>ნადირი 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sz="2000" i="1" dirty="0" smtClean="0">
                <a:solidFill>
                  <a:schemeClr val="accent1">
                    <a:lumMod val="50000"/>
                  </a:schemeClr>
                </a:solidFill>
              </a:rPr>
              <a:t>იქნებოდა მაშინ დახოცილი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                   </a:t>
            </a:r>
            <a:r>
              <a:rPr lang="ka-GE" sz="2000" i="1" dirty="0" smtClean="0">
                <a:solidFill>
                  <a:schemeClr val="accent1">
                    <a:lumMod val="50000"/>
                  </a:schemeClr>
                </a:solidFill>
              </a:rPr>
              <a:t>2) თანაბრად დახოცვის შემთხვევაში, რამდენს მოკლავდა </a:t>
            </a:r>
            <a:endParaRPr lang="en-US" sz="20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                   </a:t>
            </a:r>
            <a:r>
              <a:rPr lang="ka-GE" sz="2000" i="1" dirty="0" smtClean="0">
                <a:solidFill>
                  <a:schemeClr val="accent1">
                    <a:lumMod val="50000"/>
                  </a:schemeClr>
                </a:solidFill>
              </a:rPr>
              <a:t>თითოეული მათგანი;</a:t>
            </a:r>
            <a:endParaRPr lang="en-US" sz="20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ka-GE" sz="2000" dirty="0" smtClean="0">
                <a:solidFill>
                  <a:schemeClr val="accent1">
                    <a:lumMod val="50000"/>
                  </a:schemeClr>
                </a:solidFill>
              </a:rPr>
              <a:t>აქტივობის შესასრულებლად ეძლევათ 5 წუთი;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720" y="357166"/>
            <a:ext cx="8501122" cy="621510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ka-GE" sz="2800" dirty="0" smtClean="0">
                <a:solidFill>
                  <a:schemeClr val="accent1">
                    <a:lumMod val="50000"/>
                  </a:schemeClr>
                </a:solidFill>
              </a:rPr>
              <a:t>სავარჯიშოები: 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ka-GE" sz="2200" dirty="0" smtClean="0">
                <a:solidFill>
                  <a:schemeClr val="accent1">
                    <a:lumMod val="50000"/>
                  </a:schemeClr>
                </a:solidFill>
              </a:rPr>
              <a:t>მასწავლებელი ავალებთ ინდივიდუალურად, მოქმედებების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lvl="0">
              <a:buClr>
                <a:schemeClr val="accent1">
                  <a:lumMod val="50000"/>
                </a:schemeClr>
              </a:buClr>
              <a:buSzPct val="100000"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ka-GE" sz="2200" dirty="0" smtClean="0">
                <a:solidFill>
                  <a:schemeClr val="accent1">
                    <a:lumMod val="50000"/>
                  </a:schemeClr>
                </a:solidFill>
              </a:rPr>
              <a:t>საშუალებით, ჩაწერონ ამოცანა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lvl="0"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ka-GE" sz="2200" dirty="0" smtClean="0">
                <a:solidFill>
                  <a:schemeClr val="accent1">
                    <a:lumMod val="50000"/>
                  </a:schemeClr>
                </a:solidFill>
              </a:rPr>
              <a:t>შემდგომ გააცნონ მეწყვილეს -7 წუთი.</a:t>
            </a:r>
            <a:endParaRPr lang="en-US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ka-GE" sz="2200" dirty="0" smtClean="0">
                <a:solidFill>
                  <a:schemeClr val="accent1">
                    <a:lumMod val="50000"/>
                  </a:schemeClr>
                </a:solidFill>
              </a:rPr>
              <a:t>ბოლოს უკვე ინდივიდუალურად იწყებენ ამოცანის </a:t>
            </a:r>
            <a:endParaRPr lang="en-US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Clr>
                <a:schemeClr val="accent1">
                  <a:lumMod val="50000"/>
                </a:schemeClr>
              </a:buClr>
              <a:buSzPct val="100000"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ka-GE" sz="2200" dirty="0" smtClean="0">
                <a:solidFill>
                  <a:schemeClr val="accent1">
                    <a:lumMod val="50000"/>
                  </a:schemeClr>
                </a:solidFill>
              </a:rPr>
              <a:t>ამოხსნას -3 წუთი;</a:t>
            </a:r>
            <a:endParaRPr lang="en-US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ka-GE" sz="2200" dirty="0" smtClean="0">
                <a:solidFill>
                  <a:schemeClr val="accent1">
                    <a:lumMod val="50000"/>
                  </a:schemeClr>
                </a:solidFill>
              </a:rPr>
              <a:t>სამუშაოს დასრულების შემდეგ ერთი მოსწავლე ამოხსნილ </a:t>
            </a:r>
            <a:endParaRPr lang="en-US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ka-GE" sz="2200" dirty="0" smtClean="0">
                <a:solidFill>
                  <a:schemeClr val="accent1">
                    <a:lumMod val="50000"/>
                  </a:schemeClr>
                </a:solidFill>
              </a:rPr>
              <a:t>დავალებას აფიქსირებს დაფაზე. -2 წუთი;</a:t>
            </a:r>
            <a:endParaRPr lang="en-US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ka-GE" sz="2400" dirty="0" smtClean="0">
                <a:solidFill>
                  <a:schemeClr val="accent1">
                    <a:lumMod val="50000"/>
                  </a:schemeClr>
                </a:solidFill>
              </a:rPr>
              <a:t>მასალის განმტკიცება: </a:t>
            </a:r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ka-GE" sz="2000" dirty="0" smtClean="0">
                <a:solidFill>
                  <a:schemeClr val="accent1">
                    <a:lumMod val="50000"/>
                  </a:schemeClr>
                </a:solidFill>
              </a:rPr>
              <a:t>მასწავლებელი სთავაზობთ კიდევ სამ ამოცანას ,,ვეფხისტყაოსნიდან”. 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ka-GE" sz="2000" dirty="0" smtClean="0">
                <a:solidFill>
                  <a:schemeClr val="accent1">
                    <a:lumMod val="50000"/>
                  </a:schemeClr>
                </a:solidFill>
              </a:rPr>
              <a:t>ამოცანაზე მუშაობენ წყვილებში; 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ka-GE" sz="2000" dirty="0" smtClean="0">
                <a:solidFill>
                  <a:schemeClr val="accent1">
                    <a:lumMod val="50000"/>
                  </a:schemeClr>
                </a:solidFill>
              </a:rPr>
              <a:t>თითოეულ ამოცანას ასრულებს სამი განსხვავებული წყვილი;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ka-GE" sz="2000" dirty="0" smtClean="0">
                <a:solidFill>
                  <a:schemeClr val="accent1">
                    <a:lumMod val="50000"/>
                  </a:schemeClr>
                </a:solidFill>
              </a:rPr>
              <a:t>1)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</a:rPr>
              <a:t>რომე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</a:rPr>
              <a:t>ცუდად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</a:rPr>
              <a:t>არ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</a:rPr>
              <a:t>მოჰღორდე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</a:rPr>
              <a:t>ისი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</a:rPr>
              <a:t>კაცნი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</a:rPr>
              <a:t>გღალატობენ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          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</a:rPr>
              <a:t>ერთგან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</a:rPr>
              <a:t>შენთვის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</a:rPr>
              <a:t>დამალულნი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</a:rPr>
              <a:t>სპანი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 ა</a:t>
            </a:r>
            <a:r>
              <a:rPr lang="ka-GE" sz="2000" i="1" dirty="0" smtClean="0">
                <a:solidFill>
                  <a:schemeClr val="accent1">
                    <a:lumMod val="50000"/>
                  </a:schemeClr>
                </a:solidFill>
              </a:rPr>
              <a:t>ს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</a:rPr>
              <a:t>ჯერ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</a:rPr>
              <a:t>ათასობენ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         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</a:rPr>
              <a:t>კვლა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</a:rPr>
              <a:t>სხვაგან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</a:rPr>
              <a:t>გითქს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</a:rPr>
              <a:t>სამი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</a:rPr>
              <a:t>ბევრი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</a:rPr>
              <a:t>ასრე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</a:rPr>
              <a:t>ფიცხლად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</a:rPr>
              <a:t>მით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</a:rPr>
              <a:t>გიხმობენ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         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</a:rPr>
              <a:t>აწვე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</a:rPr>
              <a:t>თავსა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</a:rPr>
              <a:t>არ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</a:rPr>
              <a:t>ეწევი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</a:rPr>
              <a:t>ფათერაკსა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</a:rPr>
              <a:t>შეგასწრობენ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ka-GE" sz="2600" dirty="0" smtClean="0">
                <a:solidFill>
                  <a:schemeClr val="accent1">
                    <a:lumMod val="50000"/>
                  </a:schemeClr>
                </a:solidFill>
              </a:rPr>
              <a:t>შეკითხვა:</a:t>
            </a:r>
            <a:r>
              <a:rPr lang="ka-GE" sz="2000" i="1" u="sng" dirty="0" smtClean="0">
                <a:solidFill>
                  <a:schemeClr val="accent1">
                    <a:lumMod val="50000"/>
                  </a:schemeClr>
                </a:solidFill>
              </a:rPr>
              <a:t> გამოთვალეთ, რამდენკაციანი  ლაშქარი ჰყავდა ჩასაფრებული რამაზს?</a:t>
            </a:r>
            <a:endParaRPr lang="en-US" sz="2000" i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285728"/>
            <a:ext cx="8286808" cy="621510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   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2)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«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გვირაბის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კარსა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ნიადაგ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მოყმე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სცავს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არ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პირ-ნასები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              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ათი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ათასი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ჭაბუკი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დგას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ყველაკაი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ხასები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             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ქალაქის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კართა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სამთავე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-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სამათას-სამათასები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             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გულო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გაგსაჯა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სოფელმან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არ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ვიცი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და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გლახ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რას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ები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!»</a:t>
            </a:r>
          </a:p>
          <a:p>
            <a:endParaRPr lang="en-US" sz="11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ka-GE" sz="2400" dirty="0" smtClean="0">
                <a:solidFill>
                  <a:schemeClr val="accent1">
                    <a:lumMod val="50000"/>
                  </a:schemeClr>
                </a:solidFill>
              </a:rPr>
              <a:t>შეკითხვა:  </a:t>
            </a:r>
            <a:r>
              <a:rPr lang="ka-GE" i="1" u="sng" dirty="0" smtClean="0">
                <a:solidFill>
                  <a:schemeClr val="accent1">
                    <a:lumMod val="50000"/>
                  </a:schemeClr>
                </a:solidFill>
              </a:rPr>
              <a:t>გამოთვალეთ, რამდენი მეომარი იცავდა ქაჯეთის ციხეს? </a:t>
            </a:r>
            <a:endParaRPr lang="en-US" i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 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    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3) ა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ავთანდილი სატახტოდან თავისი ქალაქისაკენ გაეშურა: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          ,,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გამოემართა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ავთანდილ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მოყმე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მხნე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ლაღად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მავალი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               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ოც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დღე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იარა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ღამეცა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დღეზედა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წაჰრთო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მრავალი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.”</a:t>
            </a:r>
          </a:p>
          <a:p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     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ბ) ავთანდილის ქალაქიდან შერმადინი დედაქალაქში მიემგზავრება: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            ,,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შერმადინ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მახარობელი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წავა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მისლვისა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მათისა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            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ფიცხლად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წავიდა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სავალი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სამ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დღე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ვლო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დღისა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ათისა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.”</a:t>
            </a:r>
          </a:p>
          <a:p>
            <a:endParaRPr lang="en-US" sz="11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ka-GE" sz="2400" dirty="0" smtClean="0">
                <a:solidFill>
                  <a:schemeClr val="accent1">
                    <a:lumMod val="50000"/>
                  </a:schemeClr>
                </a:solidFill>
              </a:rPr>
              <a:t>შეკითხვა: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ka-GE" i="1" u="sng" dirty="0" smtClean="0">
                <a:solidFill>
                  <a:schemeClr val="accent1">
                    <a:lumMod val="50000"/>
                  </a:schemeClr>
                </a:solidFill>
              </a:rPr>
              <a:t>გამოთვალეთ, რამდენ დღეში ჩავიდოდა შერმადინი სატახტო ქალაქში?</a:t>
            </a:r>
            <a:endParaRPr lang="en-US" i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844" y="285728"/>
            <a:ext cx="8786874" cy="6286544"/>
          </a:xfrm>
        </p:spPr>
        <p:txBody>
          <a:bodyPr>
            <a:normAutofit lnSpcReduction="10000"/>
          </a:bodyPr>
          <a:lstStyle/>
          <a:p>
            <a:pPr lvl="0">
              <a:buClr>
                <a:schemeClr val="accent1">
                  <a:lumMod val="50000"/>
                </a:schemeClr>
              </a:buClr>
              <a:buSzPct val="100000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</a:p>
          <a:p>
            <a:pPr lvl="0"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ტექსტის გააზრებულად წაკითხვისა და ადეკვატურად გააზრების 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Clr>
                <a:schemeClr val="accent1">
                  <a:lumMod val="50000"/>
                </a:schemeClr>
              </a:buClr>
              <a:buSzPct val="100000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მიზნით ქართული ენისა და ლიტერატურის მასწავლებელი ურიგებთ 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Clr>
                <a:schemeClr val="accent1">
                  <a:lumMod val="50000"/>
                </a:schemeClr>
              </a:buClr>
              <a:buSzPct val="100000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მათთვის უცნობი სიტყვების განმარტებებს. -7 წუთი;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შემდეგ ჯგუფებად ერთიანდებიან ის წყვილები, რომლებიც ერთნაირ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lvl="0">
              <a:buClr>
                <a:schemeClr val="accent1">
                  <a:lumMod val="50000"/>
                </a:schemeClr>
              </a:buClr>
              <a:buSzPct val="100000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ამოცანაზე მუშობდნენ და ჯგუფში აჯერებენ საკუთარ ნამუშევრებს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- 3 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Clr>
                <a:schemeClr val="accent1">
                  <a:lumMod val="50000"/>
                </a:schemeClr>
              </a:buClr>
              <a:buSzPct val="100000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წუთი;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ka-GE" sz="2000" i="1" u="sng" dirty="0" smtClean="0">
                <a:solidFill>
                  <a:schemeClr val="accent1">
                    <a:lumMod val="50000"/>
                  </a:schemeClr>
                </a:solidFill>
              </a:rPr>
              <a:t>პრეზენტაცია:</a:t>
            </a:r>
            <a:r>
              <a:rPr lang="ka-GE" u="sng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თითოეული ჯგუფი აუდიტორიას აცნობს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,,ვეფხისტყაოსნის” 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Clr>
                <a:schemeClr val="accent1">
                  <a:lumMod val="50000"/>
                </a:schemeClr>
              </a:buClr>
              <a:buSzPct val="100000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შესაბამის სტროფს, ტექსტზე დაყრდნობით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ჩამოყალიბებული ამოცანის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lvl="0">
              <a:buClr>
                <a:schemeClr val="accent1">
                  <a:lumMod val="50000"/>
                </a:schemeClr>
              </a:buClr>
              <a:buSzPct val="100000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პირობას და ამოხსნის მათეულ ვარიანტს; 5 წუთი;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Clr>
                <a:schemeClr val="accent1">
                  <a:lumMod val="50000"/>
                </a:schemeClr>
              </a:buClr>
              <a:buSzPct val="100000"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ka-GE" sz="2000" i="1" dirty="0" smtClean="0">
                <a:solidFill>
                  <a:schemeClr val="accent1">
                    <a:lumMod val="50000"/>
                  </a:schemeClr>
                </a:solidFill>
                <a:hlinkClick r:id="rId2" action="ppaction://program"/>
              </a:rPr>
              <a:t>კომპიუტერული თამაშები: </a:t>
            </a:r>
            <a:endParaRPr lang="en-US" sz="20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Clr>
                <a:schemeClr val="accent1">
                  <a:lumMod val="50000"/>
                </a:schemeClr>
              </a:buClr>
              <a:buSzPct val="100000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</a:p>
          <a:p>
            <a:pPr lvl="0">
              <a:buClr>
                <a:schemeClr val="accent1">
                  <a:lumMod val="50000"/>
                </a:schemeClr>
              </a:buClr>
              <a:buSzPct val="100000"/>
            </a:pP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ამის შემდეგ მოსწავლეები ისევ სხდებიან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კომპიუტერთან და ასრულებენ სახალისო კომპიუტერულ თამაშს -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,,ნადირობა”. თამაშის დროს თითოეულ მოკლულ ნადირზე მოსწავლე იღებს 10 ქულას, შესაბამოსად მათ უნდა გამოთვალონ, რამდენჯერ უნდა გაისროლონ როსტევანმა და ავთანდილმა, რომ თამაში წარმარებულად დასრულდეს - 4 წუთი.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accent1">
                  <a:lumMod val="50000"/>
                </a:schemeClr>
              </a:buClr>
              <a:buSzPct val="100000"/>
            </a:pP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 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214290"/>
            <a:ext cx="8429684" cy="6357982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50000"/>
                </a:schemeClr>
              </a:buClr>
              <a:buSzPct val="100000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</a:p>
          <a:p>
            <a:pPr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sz="2400" dirty="0" smtClean="0">
                <a:solidFill>
                  <a:schemeClr val="accent1">
                    <a:lumMod val="50000"/>
                  </a:schemeClr>
                </a:solidFill>
              </a:rPr>
              <a:t>მოსწავლეთა შეფასება ხდება მიმდინარე </a:t>
            </a:r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accent1">
                  <a:lumMod val="50000"/>
                </a:schemeClr>
              </a:buClr>
              <a:buSzPct val="100000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     </a:t>
            </a:r>
            <a:r>
              <a:rPr lang="ka-GE" sz="2400" dirty="0" smtClean="0">
                <a:solidFill>
                  <a:schemeClr val="accent1">
                    <a:lumMod val="50000"/>
                  </a:schemeClr>
                </a:solidFill>
              </a:rPr>
              <a:t>განმავითარებელი და მიმდინარე განმსაზღვრელი </a:t>
            </a:r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accent1">
                  <a:lumMod val="50000"/>
                </a:schemeClr>
              </a:buClr>
              <a:buSzPct val="100000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     </a:t>
            </a:r>
            <a:r>
              <a:rPr lang="ka-GE" sz="2400" dirty="0" smtClean="0">
                <a:solidFill>
                  <a:schemeClr val="accent1">
                    <a:lumMod val="50000"/>
                  </a:schemeClr>
                </a:solidFill>
              </a:rPr>
              <a:t>შეფასებებით;</a:t>
            </a:r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ka-GE" sz="2400" dirty="0" smtClean="0">
                <a:solidFill>
                  <a:schemeClr val="accent1">
                    <a:lumMod val="50000"/>
                  </a:schemeClr>
                </a:solidFill>
              </a:rPr>
              <a:t>განმავითარებელი შეფასებებით ფასდება </a:t>
            </a:r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accent1">
                  <a:lumMod val="50000"/>
                </a:schemeClr>
              </a:buClr>
              <a:buSzPct val="100000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  <a:r>
              <a:rPr lang="ka-GE" sz="2400" dirty="0" smtClean="0">
                <a:solidFill>
                  <a:schemeClr val="accent1">
                    <a:lumMod val="50000"/>
                  </a:schemeClr>
                </a:solidFill>
              </a:rPr>
              <a:t>კომპიუტერული თამაში და ტესტებში მიღწეული </a:t>
            </a:r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accent1">
                  <a:lumMod val="50000"/>
                </a:schemeClr>
              </a:buClr>
              <a:buSzPct val="100000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  <a:r>
              <a:rPr lang="ka-GE" sz="2400" dirty="0" smtClean="0">
                <a:solidFill>
                  <a:schemeClr val="accent1">
                    <a:lumMod val="50000"/>
                  </a:schemeClr>
                </a:solidFill>
              </a:rPr>
              <a:t>წარმატებები.</a:t>
            </a:r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ka-GE" sz="2400" dirty="0" smtClean="0">
                <a:solidFill>
                  <a:schemeClr val="accent1">
                    <a:lumMod val="50000"/>
                  </a:schemeClr>
                </a:solidFill>
              </a:rPr>
              <a:t>მიმდინარე განმსაზღვრელი შეფასება ხდება ორი </a:t>
            </a:r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accent1">
                  <a:lumMod val="50000"/>
                </a:schemeClr>
              </a:buClr>
              <a:buSzPct val="100000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  <a:r>
              <a:rPr lang="ka-GE" sz="2400" dirty="0" smtClean="0">
                <a:solidFill>
                  <a:schemeClr val="accent1">
                    <a:lumMod val="50000"/>
                  </a:schemeClr>
                </a:solidFill>
              </a:rPr>
              <a:t>კომპონენტით: </a:t>
            </a:r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3"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ka-GE" sz="2200" b="1" i="1" dirty="0" smtClean="0">
                <a:solidFill>
                  <a:schemeClr val="accent1">
                    <a:lumMod val="50000"/>
                  </a:schemeClr>
                </a:solidFill>
              </a:rPr>
              <a:t>გაკვეთილზე ჩართულობა;</a:t>
            </a:r>
            <a:endParaRPr lang="en-US" sz="22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3"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v"/>
            </a:pPr>
            <a:r>
              <a:rPr lang="en-US" sz="2200" b="1" i="1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ka-GE" sz="2200" b="1" i="1" dirty="0" smtClean="0">
                <a:solidFill>
                  <a:schemeClr val="accent1">
                    <a:lumMod val="50000"/>
                  </a:schemeClr>
                </a:solidFill>
              </a:rPr>
              <a:t>წყვილებში მუშაობა</a:t>
            </a:r>
            <a:r>
              <a:rPr lang="en-US" sz="2200" b="1" i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pPr>
              <a:buClr>
                <a:schemeClr val="accent1">
                  <a:lumMod val="50000"/>
                </a:schemeClr>
              </a:buClr>
              <a:buSzPct val="100000"/>
            </a:pPr>
            <a:r>
              <a:rPr lang="ka-GE" sz="2400" dirty="0" smtClean="0">
                <a:solidFill>
                  <a:schemeClr val="accent1">
                    <a:lumMod val="50000"/>
                  </a:schemeClr>
                </a:solidFill>
              </a:rPr>
              <a:t>წინასწარ შემუშავებული ცხრილების საშუალებით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>
                <a:schemeClr val="accent1">
                  <a:lumMod val="50000"/>
                </a:schemeClr>
              </a:buClr>
              <a:buSzPct val="100000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hlinkClick r:id="rId2" action="ppaction://hlinkfile"/>
              </a:rPr>
              <a:t>(</a:t>
            </a:r>
            <a:r>
              <a:rPr lang="ka-GE" sz="2400" dirty="0" smtClean="0">
                <a:solidFill>
                  <a:schemeClr val="accent1">
                    <a:lumMod val="50000"/>
                  </a:schemeClr>
                </a:solidFill>
                <a:hlinkClick r:id="rId2" action="ppaction://hlinkfile"/>
              </a:rPr>
              <a:t>იხ. დანართი №1 </a:t>
            </a:r>
            <a:r>
              <a:rPr lang="ka-GE" sz="2400" dirty="0" smtClean="0">
                <a:solidFill>
                  <a:schemeClr val="accent1">
                    <a:lumMod val="50000"/>
                  </a:schemeClr>
                </a:solidFill>
                <a:hlinkClick r:id="rId3" action="ppaction://hlinkfile"/>
              </a:rPr>
              <a:t>და დანართი №2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hlinkClick r:id="rId3" action="ppaction://hlinkfile"/>
              </a:rPr>
              <a:t>)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282" y="357166"/>
            <a:ext cx="8715436" cy="6143668"/>
          </a:xfrm>
        </p:spPr>
        <p:txBody>
          <a:bodyPr>
            <a:normAutofit/>
          </a:bodyPr>
          <a:lstStyle/>
          <a:p>
            <a:r>
              <a:rPr lang="ka-G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საკლასო მენეჯმენტი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-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საგანმანათლებლო რესურსები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ka-G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 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ka-G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ტექნიკა და ინსტრუმენტები - 9 კომპიუტერი; კოგნიტური დიაგრამების სქემები, მაგნიტური დაფა, მარკერები, ამონაბეჭდები, ლექსიკონი. ფორმატები.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ka-G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(ამ გაკვეთილის ჩატარება უკიდურეს შემთხვევაში შეიძლება კლასში სამი-ოთხი კომპიუტერის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 არსებობის შემთხვევაშიც,მაგრამ მოსწავლეებს კომპიუტერული დავალებების შესრულება მოუწევთ ჯგუფებში, ნაცვლად წყვილებისა)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ka-GE" i="1" dirty="0" smtClean="0">
                <a:solidFill>
                  <a:schemeClr val="accent1">
                    <a:lumMod val="50000"/>
                  </a:schemeClr>
                </a:solidFill>
              </a:rPr>
              <a:t> 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ka-G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ინფორმაციის წყაროები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 მშობლიური ლიტერატურის სახელმძღვანელო (ავტ. ვ. როდონაია); შოთა რუსთაველი _ ,,ვეფხისტყაოსანი”; დამხმარე სახელმძღვანელო მასწავლებელთათვის: სწავლება და შეფასება; მათემატიკის სახელმძღვანელო (ავტ. ე. ნურკი;  ა.ტელგმაა). 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ელექტრონული (კომპიუტერული) პროგრამები და რესურსები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Microsoft office PowerPoint2007. Microsoft office word2007.</a:t>
            </a:r>
            <a:r>
              <a:rPr lang="ka-GE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Game Maker Pro 8.0; Adobe Photoshop CS4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u="sng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www.burusi.ge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 ; </a:t>
            </a:r>
            <a:r>
              <a:rPr lang="ka-GE" u="sng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www.google.ge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 ; </a:t>
            </a:r>
            <a:r>
              <a:rPr lang="ka-GE" u="sng" dirty="0" smtClean="0">
                <a:solidFill>
                  <a:schemeClr val="accent1">
                    <a:lumMod val="50000"/>
                  </a:schemeClr>
                </a:solidFill>
                <a:hlinkClick r:id="rId4"/>
              </a:rPr>
              <a:t>www.fickr.com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hlinkClick r:id="rId5"/>
              </a:rPr>
              <a:t>www.detskimir.net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 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3600" i="1" dirty="0" smtClean="0">
              <a:solidFill>
                <a:schemeClr val="accent6">
                  <a:lumMod val="50000"/>
                </a:schemeClr>
              </a:solidFill>
              <a:latin typeface="AcadMtavr" pitchFamily="2" charset="0"/>
            </a:endParaRPr>
          </a:p>
          <a:p>
            <a:endParaRPr lang="en-US" sz="3600" i="1" dirty="0" smtClean="0">
              <a:solidFill>
                <a:schemeClr val="accent6">
                  <a:lumMod val="50000"/>
                </a:schemeClr>
              </a:solidFill>
              <a:latin typeface="AcadMtavr" pitchFamily="2" charset="0"/>
            </a:endParaRPr>
          </a:p>
          <a:p>
            <a:pPr algn="ctr"/>
            <a:r>
              <a:rPr lang="en-US" sz="4000" i="1" dirty="0" err="1" smtClean="0">
                <a:solidFill>
                  <a:schemeClr val="accent2">
                    <a:lumMod val="50000"/>
                  </a:schemeClr>
                </a:solidFill>
                <a:latin typeface="AcadMtavr" pitchFamily="2" charset="0"/>
              </a:rPr>
              <a:t>integrirebuli</a:t>
            </a:r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AcadMtavr" pitchFamily="2" charset="0"/>
              </a:rPr>
              <a:t> </a:t>
            </a:r>
            <a:r>
              <a:rPr lang="en-US" sz="4000" i="1" dirty="0" err="1" smtClean="0">
                <a:solidFill>
                  <a:schemeClr val="accent2">
                    <a:lumMod val="50000"/>
                  </a:schemeClr>
                </a:solidFill>
                <a:latin typeface="AcadMtavr" pitchFamily="2" charset="0"/>
              </a:rPr>
              <a:t>gakveTili</a:t>
            </a:r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AcadMtavr" pitchFamily="2" charset="0"/>
              </a:rPr>
              <a:t> </a:t>
            </a:r>
            <a:b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AcadMtavr" pitchFamily="2" charset="0"/>
              </a:rPr>
            </a:br>
            <a:r>
              <a:rPr lang="en-US" sz="4000" i="1" dirty="0" err="1" smtClean="0">
                <a:solidFill>
                  <a:schemeClr val="accent2">
                    <a:lumMod val="50000"/>
                  </a:schemeClr>
                </a:solidFill>
                <a:latin typeface="AcadMtavr" pitchFamily="2" charset="0"/>
              </a:rPr>
              <a:t>qarTul</a:t>
            </a:r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AcadMtavr" pitchFamily="2" charset="0"/>
              </a:rPr>
              <a:t> </a:t>
            </a:r>
            <a:r>
              <a:rPr lang="en-US" sz="4000" i="1" dirty="0" err="1" smtClean="0">
                <a:solidFill>
                  <a:schemeClr val="accent2">
                    <a:lumMod val="50000"/>
                  </a:schemeClr>
                </a:solidFill>
                <a:latin typeface="AcadMtavr" pitchFamily="2" charset="0"/>
              </a:rPr>
              <a:t>literaturasa</a:t>
            </a:r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AcadMtavr" pitchFamily="2" charset="0"/>
              </a:rPr>
              <a:t> </a:t>
            </a:r>
            <a:b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AcadMtavr" pitchFamily="2" charset="0"/>
              </a:rPr>
            </a:br>
            <a:r>
              <a:rPr lang="en-US" sz="4000" i="1" dirty="0" err="1" smtClean="0">
                <a:solidFill>
                  <a:schemeClr val="accent2">
                    <a:lumMod val="50000"/>
                  </a:schemeClr>
                </a:solidFill>
                <a:latin typeface="AcadMtavr" pitchFamily="2" charset="0"/>
              </a:rPr>
              <a:t>da</a:t>
            </a:r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AcadMtavr" pitchFamily="2" charset="0"/>
              </a:rPr>
              <a:t> </a:t>
            </a:r>
            <a:r>
              <a:rPr lang="en-US" sz="4000" i="1" dirty="0" err="1" smtClean="0">
                <a:solidFill>
                  <a:schemeClr val="accent2">
                    <a:lumMod val="50000"/>
                  </a:schemeClr>
                </a:solidFill>
                <a:latin typeface="AcadMtavr" pitchFamily="2" charset="0"/>
              </a:rPr>
              <a:t>maTematikaSi</a:t>
            </a:r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AcadMtavr" pitchFamily="2" charset="0"/>
              </a:rPr>
              <a:t/>
            </a:r>
            <a:b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AcadMtavr" pitchFamily="2" charset="0"/>
              </a:rPr>
            </a:br>
            <a:r>
              <a:rPr lang="en-US" sz="3600" i="1" dirty="0" smtClean="0">
                <a:solidFill>
                  <a:schemeClr val="accent6">
                    <a:lumMod val="50000"/>
                  </a:schemeClr>
                </a:solidFill>
                <a:latin typeface="AcadMtavr" pitchFamily="2" charset="0"/>
              </a:rPr>
              <a:t/>
            </a:r>
            <a:br>
              <a:rPr lang="en-US" sz="3600" i="1" dirty="0" smtClean="0">
                <a:solidFill>
                  <a:schemeClr val="accent6">
                    <a:lumMod val="50000"/>
                  </a:schemeClr>
                </a:solidFill>
                <a:latin typeface="AcadMtavr" pitchFamily="2" charset="0"/>
              </a:rPr>
            </a:br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AcadMtavr" pitchFamily="2" charset="0"/>
              </a:rPr>
              <a:t>V </a:t>
            </a:r>
            <a:r>
              <a:rPr lang="en-US" sz="4000" i="1" dirty="0" err="1" smtClean="0">
                <a:solidFill>
                  <a:schemeClr val="accent2">
                    <a:lumMod val="50000"/>
                  </a:schemeClr>
                </a:solidFill>
                <a:latin typeface="AcadMtavr" pitchFamily="2" charset="0"/>
              </a:rPr>
              <a:t>klasi</a:t>
            </a:r>
            <a:endParaRPr lang="en-US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285728"/>
            <a:ext cx="8358246" cy="6215106"/>
          </a:xfrm>
        </p:spPr>
        <p:txBody>
          <a:bodyPr>
            <a:normAutofit/>
          </a:bodyPr>
          <a:lstStyle/>
          <a:p>
            <a:pPr algn="ctr"/>
            <a:endParaRPr lang="en-US" sz="6000" i="1" dirty="0" smtClean="0">
              <a:solidFill>
                <a:schemeClr val="accent1">
                  <a:lumMod val="50000"/>
                </a:schemeClr>
              </a:solidFill>
              <a:latin typeface="AcadMtavr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5400" i="1" dirty="0" err="1" smtClean="0">
                <a:solidFill>
                  <a:schemeClr val="accent1">
                    <a:lumMod val="50000"/>
                  </a:schemeClr>
                </a:solidFill>
                <a:latin typeface="AcadMtavr" pitchFamily="2" charset="0"/>
              </a:rPr>
              <a:t>gmadlobT</a:t>
            </a:r>
            <a:r>
              <a:rPr lang="en-US" sz="5400" i="1" dirty="0" smtClean="0">
                <a:solidFill>
                  <a:schemeClr val="accent1">
                    <a:lumMod val="50000"/>
                  </a:schemeClr>
                </a:solidFill>
                <a:latin typeface="AcadMtavr" pitchFamily="2" charset="0"/>
              </a:rPr>
              <a:t> </a:t>
            </a:r>
            <a:r>
              <a:rPr lang="en-US" sz="5400" i="1" dirty="0" err="1" smtClean="0">
                <a:solidFill>
                  <a:schemeClr val="accent1">
                    <a:lumMod val="50000"/>
                  </a:schemeClr>
                </a:solidFill>
                <a:latin typeface="AcadMtavr" pitchFamily="2" charset="0"/>
              </a:rPr>
              <a:t>yuradRebisaTvis</a:t>
            </a:r>
            <a:endParaRPr lang="en-US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600" dirty="0" smtClean="0">
              <a:solidFill>
                <a:schemeClr val="accent2">
                  <a:lumMod val="50000"/>
                </a:schemeClr>
              </a:solidFill>
              <a:latin typeface="AcadMtavr" pitchFamily="2" charset="0"/>
            </a:endParaRPr>
          </a:p>
          <a:p>
            <a:pPr algn="ctr"/>
            <a:endParaRPr lang="en-US" sz="3600" dirty="0" smtClean="0">
              <a:solidFill>
                <a:schemeClr val="accent2">
                  <a:lumMod val="50000"/>
                </a:schemeClr>
              </a:solidFill>
              <a:latin typeface="AcadMtavr" pitchFamily="2" charset="0"/>
            </a:endParaRPr>
          </a:p>
          <a:p>
            <a:pPr algn="ctr"/>
            <a:r>
              <a:rPr lang="en-US" sz="4000" i="1" dirty="0" err="1" smtClean="0">
                <a:solidFill>
                  <a:schemeClr val="accent2">
                    <a:lumMod val="50000"/>
                  </a:schemeClr>
                </a:solidFill>
                <a:latin typeface="AcadMtavr" pitchFamily="2" charset="0"/>
              </a:rPr>
              <a:t>gakveTilis</a:t>
            </a:r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AcadMtavr" pitchFamily="2" charset="0"/>
              </a:rPr>
              <a:t> </a:t>
            </a:r>
            <a:r>
              <a:rPr lang="en-US" sz="4000" i="1" dirty="0" err="1" smtClean="0">
                <a:solidFill>
                  <a:schemeClr val="accent2">
                    <a:lumMod val="50000"/>
                  </a:schemeClr>
                </a:solidFill>
                <a:latin typeface="AcadMtavr" pitchFamily="2" charset="0"/>
              </a:rPr>
              <a:t>Tema</a:t>
            </a:r>
            <a:endParaRPr lang="en-US" sz="4000" i="1" dirty="0" smtClean="0">
              <a:solidFill>
                <a:schemeClr val="accent2">
                  <a:lumMod val="50000"/>
                </a:schemeClr>
              </a:solidFill>
              <a:latin typeface="AcadMtavr" pitchFamily="2" charset="0"/>
            </a:endParaRPr>
          </a:p>
          <a:p>
            <a:pPr algn="ctr"/>
            <a:endParaRPr lang="en-US" sz="3600" i="1" dirty="0" smtClean="0">
              <a:solidFill>
                <a:schemeClr val="accent2">
                  <a:lumMod val="50000"/>
                </a:schemeClr>
              </a:solidFill>
              <a:latin typeface="AcadMtavr" pitchFamily="2" charset="0"/>
            </a:endParaRPr>
          </a:p>
          <a:p>
            <a:pPr algn="ctr"/>
            <a:r>
              <a:rPr lang="en-US" sz="3600" i="1" dirty="0" err="1" smtClean="0">
                <a:solidFill>
                  <a:schemeClr val="accent2">
                    <a:lumMod val="50000"/>
                  </a:schemeClr>
                </a:solidFill>
                <a:latin typeface="AcadMtavr" pitchFamily="2" charset="0"/>
              </a:rPr>
              <a:t>SoTa</a:t>
            </a:r>
            <a:r>
              <a:rPr lang="en-US" sz="3600" i="1" dirty="0" smtClean="0">
                <a:solidFill>
                  <a:schemeClr val="accent2">
                    <a:lumMod val="50000"/>
                  </a:schemeClr>
                </a:solidFill>
                <a:latin typeface="AcadMtavr" pitchFamily="2" charset="0"/>
              </a:rPr>
              <a:t> </a:t>
            </a:r>
            <a:r>
              <a:rPr lang="en-US" sz="3600" i="1" dirty="0" err="1" smtClean="0">
                <a:solidFill>
                  <a:schemeClr val="accent2">
                    <a:lumMod val="50000"/>
                  </a:schemeClr>
                </a:solidFill>
                <a:latin typeface="AcadMtavr" pitchFamily="2" charset="0"/>
              </a:rPr>
              <a:t>rusTavelis</a:t>
            </a:r>
            <a:r>
              <a:rPr lang="en-US" sz="3600" i="1" dirty="0" smtClean="0">
                <a:solidFill>
                  <a:schemeClr val="accent2">
                    <a:lumMod val="50000"/>
                  </a:schemeClr>
                </a:solidFill>
                <a:latin typeface="AcadMtavr" pitchFamily="2" charset="0"/>
              </a:rPr>
              <a:t> `</a:t>
            </a:r>
            <a:r>
              <a:rPr lang="en-US" sz="3600" i="1" dirty="0" err="1" smtClean="0">
                <a:solidFill>
                  <a:schemeClr val="accent2">
                    <a:lumMod val="50000"/>
                  </a:schemeClr>
                </a:solidFill>
                <a:latin typeface="AcadMtavr" pitchFamily="2" charset="0"/>
              </a:rPr>
              <a:t>vefxistyaosani</a:t>
            </a:r>
            <a:r>
              <a:rPr lang="en-US" sz="3600" i="1" dirty="0" smtClean="0">
                <a:solidFill>
                  <a:schemeClr val="accent2">
                    <a:lumMod val="50000"/>
                  </a:schemeClr>
                </a:solidFill>
                <a:latin typeface="AcadMtavr" pitchFamily="2" charset="0"/>
              </a:rPr>
              <a:t>” </a:t>
            </a:r>
            <a:r>
              <a:rPr lang="en-US" sz="3600" i="1" dirty="0" err="1" smtClean="0">
                <a:solidFill>
                  <a:schemeClr val="accent2">
                    <a:lumMod val="50000"/>
                  </a:schemeClr>
                </a:solidFill>
                <a:latin typeface="AcadMtavr" pitchFamily="2" charset="0"/>
              </a:rPr>
              <a:t>da</a:t>
            </a:r>
            <a:r>
              <a:rPr lang="en-US" sz="3600" i="1" dirty="0" smtClean="0">
                <a:solidFill>
                  <a:schemeClr val="accent2">
                    <a:lumMod val="50000"/>
                  </a:schemeClr>
                </a:solidFill>
                <a:latin typeface="AcadMtavr" pitchFamily="2" charset="0"/>
              </a:rPr>
              <a:t> </a:t>
            </a:r>
            <a:r>
              <a:rPr lang="en-US" sz="3600" i="1" dirty="0" err="1" smtClean="0">
                <a:solidFill>
                  <a:schemeClr val="accent2">
                    <a:lumMod val="50000"/>
                  </a:schemeClr>
                </a:solidFill>
                <a:latin typeface="AcadMtavr" pitchFamily="2" charset="0"/>
              </a:rPr>
              <a:t>maTematikis</a:t>
            </a:r>
            <a:r>
              <a:rPr lang="en-US" sz="3600" i="1" dirty="0" smtClean="0">
                <a:solidFill>
                  <a:schemeClr val="accent2">
                    <a:lumMod val="50000"/>
                  </a:schemeClr>
                </a:solidFill>
                <a:latin typeface="AcadMtavr" pitchFamily="2" charset="0"/>
              </a:rPr>
              <a:t> </a:t>
            </a:r>
            <a:r>
              <a:rPr lang="en-US" sz="3600" i="1" dirty="0" err="1" smtClean="0">
                <a:solidFill>
                  <a:schemeClr val="accent2">
                    <a:lumMod val="50000"/>
                  </a:schemeClr>
                </a:solidFill>
                <a:latin typeface="AcadMtavr" pitchFamily="2" charset="0"/>
              </a:rPr>
              <a:t>samyaro</a:t>
            </a:r>
            <a:r>
              <a:rPr lang="en-US" sz="3600" i="1" dirty="0" smtClean="0">
                <a:solidFill>
                  <a:schemeClr val="accent2">
                    <a:lumMod val="50000"/>
                  </a:schemeClr>
                </a:solidFill>
                <a:latin typeface="AcadMtavr" pitchFamily="2" charset="0"/>
              </a:rPr>
              <a:t> </a:t>
            </a:r>
            <a:br>
              <a:rPr lang="en-US" sz="3600" i="1" dirty="0" smtClean="0">
                <a:solidFill>
                  <a:schemeClr val="accent2">
                    <a:lumMod val="50000"/>
                  </a:schemeClr>
                </a:solidFill>
                <a:latin typeface="AcadMtavr" pitchFamily="2" charset="0"/>
              </a:rPr>
            </a:b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AcadMtavr" pitchFamily="2" charset="0"/>
              </a:rPr>
              <a:t/>
            </a:r>
            <a:b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AcadMtavr" pitchFamily="2" charset="0"/>
              </a:rPr>
            </a:b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alpha val="49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0"/>
            <a:ext cx="8786842" cy="6858000"/>
          </a:xfrm>
        </p:spPr>
        <p:txBody>
          <a:bodyPr>
            <a:normAutofit fontScale="92500" lnSpcReduction="10000"/>
          </a:bodyPr>
          <a:lstStyle/>
          <a:p>
            <a:endParaRPr lang="en-US" sz="1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ka-GE" sz="2800" dirty="0" smtClean="0">
                <a:solidFill>
                  <a:schemeClr val="accent2">
                    <a:lumMod val="50000"/>
                  </a:schemeClr>
                </a:solidFill>
              </a:rPr>
              <a:t>გაკვეთილის სასწავლო მიზნები </a:t>
            </a:r>
            <a:endParaRPr lang="en-US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ka-GE" sz="2400" i="1" u="sng" dirty="0" smtClean="0">
                <a:solidFill>
                  <a:schemeClr val="accent2">
                    <a:lumMod val="50000"/>
                  </a:schemeClr>
                </a:solidFill>
              </a:rPr>
              <a:t>ქართული ლიტერატურა:  </a:t>
            </a:r>
            <a:endParaRPr lang="en-US" sz="2400" i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a-GE" sz="2000" dirty="0" smtClean="0">
                <a:solidFill>
                  <a:schemeClr val="accent2">
                    <a:lumMod val="50000"/>
                  </a:schemeClr>
                </a:solidFill>
              </a:rPr>
              <a:t>გაკვეთილის ბოლოს მოსწავლეები  შეძლებენ ტექსტში არსებული უცნობი სიტყვებისა და გამოთქმების (არქაიზმების)  მნიშვნელობის გარკვევას, სხვადასხვა საშუალებების გამოყენებით; შესაბამისად გაუადვილდებათ  გააზრებულად წაიკითხონ და ადეკვატურად გაიგონ  ტექსტი; გამოუმუშავდებათ  ტექსტის მოსმენისა და ინტერპრეტაციის საწყისი უნარი; შეძლებენ  წარმოაჩინონ  შესწავლილი ნაწარმოების პერსონაჟები სხვადასხვა კუთხით. 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</a:p>
          <a:p>
            <a:r>
              <a:rPr lang="ka-GE" sz="2400" i="1" u="sng" dirty="0" smtClean="0">
                <a:solidFill>
                  <a:schemeClr val="accent2">
                    <a:lumMod val="50000"/>
                  </a:schemeClr>
                </a:solidFill>
              </a:rPr>
              <a:t>მათემატიკა: </a:t>
            </a:r>
            <a:r>
              <a:rPr lang="ka-GE" sz="24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sz="24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60000"/>
              </a:lnSpc>
            </a:pPr>
            <a:r>
              <a:rPr lang="ka-GE" sz="2000" dirty="0" smtClean="0">
                <a:solidFill>
                  <a:schemeClr val="accent2">
                    <a:lumMod val="50000"/>
                  </a:schemeClr>
                </a:solidFill>
              </a:rPr>
              <a:t>გაკვეთილის ბოლოს მოსწავლეები შეძლებენ, ამოცანის პირობის გათვალისწინებით, ნატურალურ რიცხვებზე მოქმედებათა შესრულების ადექვატური ხერხის შერჩევას; ტექსტური ამოცანების ამოხსნისას, პირობაში არასრული მონაცემების შესავსებად, დასვამენ სათანადო კითხვებს.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44" y="142852"/>
            <a:ext cx="8786874" cy="6572296"/>
          </a:xfrm>
        </p:spPr>
        <p:txBody>
          <a:bodyPr>
            <a:normAutofit/>
          </a:bodyPr>
          <a:lstStyle/>
          <a:p>
            <a:pPr algn="ctr"/>
            <a:r>
              <a:rPr lang="ka-GE" sz="2800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ეროვნული სასწავლო გეგმით განსაზღვრული მისაღწევი შედეგი/ინდიკატორები</a:t>
            </a:r>
            <a:endParaRPr lang="en-US" sz="2800" b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400" i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ka-GE" sz="2400" i="1" u="sng" dirty="0" smtClean="0">
                <a:solidFill>
                  <a:schemeClr val="accent1">
                    <a:lumMod val="50000"/>
                  </a:schemeClr>
                </a:solidFill>
              </a:rPr>
              <a:t>ქართული ენა და ლიტერატურა: </a:t>
            </a:r>
            <a:endParaRPr lang="en-US" sz="2400" i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 smtClean="0"/>
          </a:p>
          <a:p>
            <a:r>
              <a:rPr lang="ka-GE" dirty="0" smtClean="0"/>
              <a:t> </a:t>
            </a:r>
            <a:r>
              <a:rPr lang="ka-GE" sz="2000" dirty="0" smtClean="0"/>
              <a:t>V. </a:t>
            </a:r>
            <a:r>
              <a:rPr lang="ka-GE" sz="2000" dirty="0" smtClean="0">
                <a:solidFill>
                  <a:schemeClr val="accent1">
                    <a:lumMod val="50000"/>
                  </a:schemeClr>
                </a:solidFill>
              </a:rPr>
              <a:t>1.1. მოსწავლე ავლენს ასაკის შესაფერისი სირთულის ტექსტის მოსმენისა და ინტერპრეტაციის საწყის უნარს.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ka-GE" sz="2000" dirty="0" smtClean="0">
                <a:solidFill>
                  <a:schemeClr val="accent1">
                    <a:lumMod val="50000"/>
                  </a:schemeClr>
                </a:solidFill>
              </a:rPr>
              <a:t>წარმოაჩენს ნაწარმოების პერსონაჟს სხვადასხვა კუთხით.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ka-GE" sz="2000" dirty="0" smtClean="0">
                <a:solidFill>
                  <a:schemeClr val="accent1">
                    <a:lumMod val="50000"/>
                  </a:schemeClr>
                </a:solidFill>
              </a:rPr>
              <a:t>V.2.1. მოსწავლე გააზრებულად კითხულობს და ადექვატურად იგებს სხვადასხვა ტიპის ტექსტებს.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ka-GE" sz="2000" dirty="0" smtClean="0">
                <a:solidFill>
                  <a:schemeClr val="accent1">
                    <a:lumMod val="50000"/>
                  </a:schemeClr>
                </a:solidFill>
              </a:rPr>
              <a:t>სხვადასხვა საშუალებით ( კონტექსტი, კითხვის დასმა, ლექსიკონი) ცდილობს უცნობი სიტყვებისა და გამოთქმების მნიშვნელობის გარკვევას. 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1538" y="357166"/>
            <a:ext cx="7715304" cy="6215106"/>
          </a:xfrm>
        </p:spPr>
        <p:txBody>
          <a:bodyPr/>
          <a:lstStyle/>
          <a:p>
            <a:r>
              <a:rPr lang="ka-GE" sz="2800" i="1" u="sng" dirty="0" smtClean="0">
                <a:solidFill>
                  <a:schemeClr val="accent2">
                    <a:lumMod val="50000"/>
                  </a:schemeClr>
                </a:solidFill>
              </a:rPr>
              <a:t>მათემატიკა:</a:t>
            </a:r>
            <a:endParaRPr lang="en-US" sz="2800" i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ka-GE" sz="2000" dirty="0" smtClean="0">
                <a:solidFill>
                  <a:schemeClr val="accent2">
                    <a:lumMod val="50000"/>
                  </a:schemeClr>
                </a:solidFill>
              </a:rPr>
              <a:t>V. 3. ასრულებს მოქმედებებს ნატურალურ რიცხვებზე.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ka-GE" sz="2000" dirty="0" smtClean="0">
                <a:solidFill>
                  <a:schemeClr val="accent2">
                    <a:lumMod val="50000"/>
                  </a:schemeClr>
                </a:solidFill>
              </a:rPr>
              <a:t>ამოცანის კონტექსტის გათვალისწინებით ირჩევს და იყენებს ნატურალურ რიცხვებზე მოქმედებათა შესრულების ადექვატურ ხერხს.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ka-GE" sz="2000" dirty="0" smtClean="0">
                <a:solidFill>
                  <a:schemeClr val="accent2">
                    <a:lumMod val="50000"/>
                  </a:schemeClr>
                </a:solidFill>
              </a:rPr>
              <a:t>V. შეადგენს და ამარტივებს ალგებრულ გამოსახულებას მათემატიკური ამოცანის ამოხსნისას.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ka-GE" sz="2000" dirty="0" smtClean="0">
                <a:solidFill>
                  <a:schemeClr val="accent2">
                    <a:lumMod val="50000"/>
                  </a:schemeClr>
                </a:solidFill>
              </a:rPr>
              <a:t>არითმეტიკული ოპერაციების გამოყენებით, ტექსტური ამოცანების ამოხსნისას სვამს კითხვებს, ამოცანის პირობაში არასრული მონაცემების შესავსებად.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214290"/>
            <a:ext cx="8358246" cy="6167460"/>
          </a:xfrm>
        </p:spPr>
        <p:txBody>
          <a:bodyPr>
            <a:normAutofit/>
          </a:bodyPr>
          <a:lstStyle/>
          <a:p>
            <a:endParaRPr lang="en-US" sz="2400" i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ka-GE" sz="2400" i="1" u="sng" dirty="0" smtClean="0">
                <a:solidFill>
                  <a:schemeClr val="accent2">
                    <a:lumMod val="50000"/>
                  </a:schemeClr>
                </a:solidFill>
              </a:rPr>
              <a:t>ისტ</a:t>
            </a:r>
            <a:r>
              <a:rPr lang="en-US" sz="2400" i="1" u="sng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ka-GE" sz="2400" i="1" u="sng" dirty="0" smtClean="0">
                <a:solidFill>
                  <a:schemeClr val="accent2">
                    <a:lumMod val="50000"/>
                  </a:schemeClr>
                </a:solidFill>
              </a:rPr>
              <a:t> შედეგი მიღწეულია, თუ მოსწავლე:</a:t>
            </a:r>
            <a:endParaRPr lang="en-US" sz="2400" i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>
              <a:buFont typeface="Wingdings" pitchFamily="2" charset="2"/>
              <a:buChar char="q"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SzPct val="100000"/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ka-GE" sz="2000" dirty="0" smtClean="0">
                <a:solidFill>
                  <a:schemeClr val="accent1">
                    <a:lumMod val="50000"/>
                  </a:schemeClr>
                </a:solidFill>
              </a:rPr>
              <a:t>იყენებს შეტანისა (მაუსი, კლავიატურა)  და გამოტანის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lvl="0">
              <a:buSzPct val="100000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  </a:t>
            </a:r>
            <a:r>
              <a:rPr lang="ka-GE" sz="2000" dirty="0" smtClean="0">
                <a:solidFill>
                  <a:schemeClr val="accent1">
                    <a:lumMod val="50000"/>
                  </a:schemeClr>
                </a:solidFill>
              </a:rPr>
              <a:t>მოწყობილობებს      (მონიტორი, პრინრეტი)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sz="2000" dirty="0" smtClean="0">
                <a:solidFill>
                  <a:schemeClr val="accent1">
                    <a:lumMod val="50000"/>
                  </a:schemeClr>
                </a:solidFill>
              </a:rPr>
              <a:t>ისტ-ის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</a:p>
          <a:p>
            <a:pPr lvl="0">
              <a:buSzPct val="100000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  </a:t>
            </a:r>
            <a:r>
              <a:rPr lang="ka-GE" sz="2000" dirty="0" smtClean="0">
                <a:solidFill>
                  <a:schemeClr val="accent1">
                    <a:lumMod val="50000"/>
                  </a:schemeClr>
                </a:solidFill>
              </a:rPr>
              <a:t>საშუალებების წარმატებით ფუნქციონერებისათვის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SzPct val="100000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lvl="0">
              <a:buSzPct val="100000"/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ka-GE" sz="2000" dirty="0" smtClean="0">
                <a:solidFill>
                  <a:schemeClr val="accent1">
                    <a:lumMod val="50000"/>
                  </a:schemeClr>
                </a:solidFill>
              </a:rPr>
              <a:t>იყენებს ისტ-ის საშუალებებს მასწავლებლის მიერ ჩატარებული 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SzPct val="100000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  </a:t>
            </a:r>
            <a:r>
              <a:rPr lang="ka-GE" sz="2000" dirty="0" smtClean="0">
                <a:solidFill>
                  <a:schemeClr val="accent1">
                    <a:lumMod val="50000"/>
                  </a:schemeClr>
                </a:solidFill>
              </a:rPr>
              <a:t>ან დამოუკიდებელი სასწავლო აქტივობებისათვის.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lvl="0">
              <a:buSzPct val="100000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lvl="0">
              <a:buSzPct val="100000"/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ka-GE" sz="2000" dirty="0" smtClean="0">
                <a:solidFill>
                  <a:schemeClr val="accent1">
                    <a:lumMod val="50000"/>
                  </a:schemeClr>
                </a:solidFill>
              </a:rPr>
              <a:t>იყენებს ისტ-ის ინფორმაციულ რესურსებს (მაგ. ვიზუალური 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SzPct val="100000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  </a:t>
            </a:r>
            <a:r>
              <a:rPr lang="ka-GE" sz="2000" dirty="0" smtClean="0">
                <a:solidFill>
                  <a:schemeClr val="accent1">
                    <a:lumMod val="50000"/>
                  </a:schemeClr>
                </a:solidFill>
              </a:rPr>
              <a:t>მასალა, საგანმანათლებლო თამაშები) ამოცანის ამოხსნის, 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SzPct val="100000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  </a:t>
            </a:r>
            <a:r>
              <a:rPr lang="ka-GE" sz="2000" dirty="0" smtClean="0">
                <a:solidFill>
                  <a:schemeClr val="accent1">
                    <a:lumMod val="50000"/>
                  </a:schemeClr>
                </a:solidFill>
              </a:rPr>
              <a:t>ცნებების, იდეებისა და ისტორიული მოვლენების თბალსაჩინოდ 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SzPct val="100000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  </a:t>
            </a:r>
            <a:r>
              <a:rPr lang="ka-GE" sz="2000" dirty="0" smtClean="0">
                <a:solidFill>
                  <a:schemeClr val="accent1">
                    <a:lumMod val="50000"/>
                  </a:schemeClr>
                </a:solidFill>
              </a:rPr>
              <a:t>წარმოდგენის მიზნით. 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SzPct val="100000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</a:p>
          <a:p>
            <a:pPr>
              <a:buSzPct val="100000"/>
              <a:buFont typeface="Wingdings" pitchFamily="2" charset="2"/>
              <a:buChar char="q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643998" cy="6286544"/>
          </a:xfrm>
        </p:spPr>
        <p:txBody>
          <a:bodyPr>
            <a:normAutofit/>
          </a:bodyPr>
          <a:lstStyle/>
          <a:p>
            <a:r>
              <a:rPr lang="ka-GE" sz="2400" dirty="0" smtClean="0">
                <a:solidFill>
                  <a:schemeClr val="accent1">
                    <a:lumMod val="50000"/>
                  </a:schemeClr>
                </a:solidFill>
              </a:rPr>
              <a:t>გაკვეთილი 1. </a:t>
            </a:r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i="1" u="sng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qarTuli</a:t>
            </a:r>
            <a:r>
              <a:rPr lang="en-US" sz="2400" i="1" u="sng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400" i="1" u="sng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literatura</a:t>
            </a:r>
            <a:endParaRPr lang="en-US" sz="2400" i="1" u="sng" dirty="0" smtClean="0">
              <a:solidFill>
                <a:schemeClr val="accent1">
                  <a:lumMod val="50000"/>
                </a:schemeClr>
              </a:solidFill>
              <a:latin typeface="AcadNusx" pitchFamily="2" charset="0"/>
            </a:endParaRPr>
          </a:p>
          <a:p>
            <a:endParaRPr lang="en-US" sz="1200" i="1" u="sng" dirty="0" smtClean="0">
              <a:solidFill>
                <a:schemeClr val="accent1">
                  <a:lumMod val="50000"/>
                </a:schemeClr>
              </a:solidFill>
              <a:latin typeface="AcadNusx" pitchFamily="2" charset="0"/>
            </a:endParaRPr>
          </a:p>
          <a:p>
            <a:pPr lvl="0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q"/>
            </a:pPr>
            <a:r>
              <a:rPr lang="en-US" i="1" u="sng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ka-GE" i="1" u="sng" dirty="0" smtClean="0">
                <a:solidFill>
                  <a:schemeClr val="accent1">
                    <a:lumMod val="50000"/>
                  </a:schemeClr>
                </a:solidFill>
              </a:rPr>
              <a:t>კითხვა -პასუხი: 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ქართული ლიტერატურის გაკვეთილი იწყება ტექსტის  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Clr>
                <a:schemeClr val="accent1">
                  <a:lumMod val="75000"/>
                </a:schemeClr>
              </a:buClr>
              <a:buSzPct val="100000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წინა მასალის ცოდნის შემოწმებით კითხვა -პასუხის მეთოდით.  დავალება 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Clr>
                <a:schemeClr val="accent1">
                  <a:lumMod val="75000"/>
                </a:schemeClr>
              </a:buClr>
              <a:buSzPct val="100000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სრულდება კომპიუტერში. მოსწავლეები სხედან ინდივიდუალურ 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Clr>
                <a:schemeClr val="accent1">
                  <a:lumMod val="75000"/>
                </a:schemeClr>
              </a:buClr>
              <a:buSzPct val="100000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  <a:hlinkClick r:id="rId2" action="ppaction://hlinkpres?slideindex=1&amp;slidetitle=SoTa rusTavelis ,,vefxistyaosani”"/>
              </a:rPr>
              <a:t>კომპიუტერებთან და ასრულებენ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  <a:hlinkClick r:id="rId2" action="ppaction://hlinkpres?slideindex=1&amp;slidetitle=SoTa rusTavelis ,,vefxistyaosani”"/>
              </a:rPr>
              <a:t>eleqtronul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  <a:hlinkClick r:id="rId2" action="ppaction://hlinkpres?slideindex=1&amp;slidetitle=SoTa rusTavelis ,,vefxistyaosani”"/>
              </a:rPr>
              <a:t>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  <a:hlinkClick r:id="rId2" action="ppaction://hlinkpres?slideindex=1&amp;slidetitle=SoTa rusTavelis ,,vefxistyaosani”"/>
              </a:rPr>
              <a:t>ტესტს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hlinkClick r:id="rId2" action="ppaction://hlinkpres?slideindex=1&amp;slidetitle=SoTa rusTavelis ,,vefxistyaosani”"/>
              </a:rPr>
              <a:t>.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  <a:hlinkClick r:id="rId2" action="ppaction://hlinkpres?slideindex=1&amp;slidetitle=SoTa rusTavelis ,,vefxistyaosani”"/>
              </a:rPr>
              <a:t>აქტივობას ეთმობა 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hlinkClick r:id="rId2" action="ppaction://hlinkpres?slideindex=1&amp;slidetitle=SoTa rusTavelis ,,vefxistyaosani”"/>
            </a:endParaRPr>
          </a:p>
          <a:p>
            <a:pPr lvl="0">
              <a:buClr>
                <a:schemeClr val="accent1">
                  <a:lumMod val="75000"/>
                </a:schemeClr>
              </a:buClr>
              <a:buSzPct val="100000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hlinkClick r:id="rId2" action="ppaction://hlinkpres?slideindex=1&amp;slidetitle=SoTa rusTavelis ,,vefxistyaosani”"/>
              </a:rPr>
              <a:t>   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  <a:hlinkClick r:id="rId2" action="ppaction://hlinkpres?slideindex=1&amp;slidetitle=SoTa rusTavelis ,,vefxistyaosani”"/>
              </a:rPr>
              <a:t>- 5 წუთი და  ფასდება განმავითარებელი შეფასებით.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q"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ძველი მასალიდან ახალზე ბუნებრივი გადასვლისა და მოსწავლეთა 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Clr>
                <a:schemeClr val="accent1">
                  <a:lumMod val="75000"/>
                </a:schemeClr>
              </a:buClr>
              <a:buSzPct val="100000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ინტერესის გამოწვევის მიზნით, მასწავლებელი სვამს შეკითხვას:  წინა 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Clr>
                <a:schemeClr val="accent1">
                  <a:lumMod val="75000"/>
                </a:schemeClr>
              </a:buClr>
              <a:buSzPct val="100000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თავში ავთანდილმა თქვა: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i="1" u="sng" dirty="0" smtClean="0">
                <a:solidFill>
                  <a:schemeClr val="accent1">
                    <a:lumMod val="50000"/>
                  </a:schemeClr>
                </a:solidFill>
              </a:rPr>
              <a:t>,,გარდამწყვეტელი მისიცა ბურთი და</a:t>
            </a:r>
            <a:r>
              <a:rPr lang="en-US" i="1" u="sng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i="1" u="sng" dirty="0" smtClean="0">
                <a:solidFill>
                  <a:schemeClr val="accent1">
                    <a:lumMod val="50000"/>
                  </a:schemeClr>
                </a:solidFill>
              </a:rPr>
              <a:t>მოედანია”. </a:t>
            </a:r>
            <a:r>
              <a:rPr lang="en-US" i="1" u="sng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lvl="0">
              <a:buClr>
                <a:schemeClr val="accent1">
                  <a:lumMod val="75000"/>
                </a:schemeClr>
              </a:buClr>
              <a:buSzPct val="100000"/>
            </a:pP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თქვენი აზრით, როგორ დასრულდა ეს ასპარეზობა?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q"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ka-GE" i="1" u="sng" dirty="0" smtClean="0">
                <a:solidFill>
                  <a:schemeClr val="accent1">
                    <a:lumMod val="50000"/>
                  </a:schemeClr>
                </a:solidFill>
              </a:rPr>
              <a:t>მსჯელობა: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ბავშვები გამოთქვამენ ვარაუდებს დასმული პრობლემის 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Clr>
                <a:schemeClr val="accent1">
                  <a:lumMod val="75000"/>
                </a:schemeClr>
              </a:buClr>
              <a:buSzPct val="100000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შესახებ. – 3 წუთი;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26" y="142852"/>
            <a:ext cx="8786874" cy="6500858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ka-GE" sz="2000" dirty="0" smtClean="0">
                <a:solidFill>
                  <a:schemeClr val="accent1">
                    <a:lumMod val="50000"/>
                  </a:schemeClr>
                </a:solidFill>
              </a:rPr>
              <a:t>ძიებითი კითხვა: გამოთქმული ვარაუდების სისწორის შემოწმების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sz="2000" dirty="0" smtClean="0">
                <a:solidFill>
                  <a:schemeClr val="accent1">
                    <a:lumMod val="50000"/>
                  </a:schemeClr>
                </a:solidFill>
              </a:rPr>
              <a:t>მიზნით, მასწავლებელი სთხოვთ გადაშალონ სახელმძღვანელოები და გაეცნონ ტექსტს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lvl="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ka-GE" sz="2000" dirty="0" smtClean="0">
                <a:solidFill>
                  <a:schemeClr val="accent1">
                    <a:lumMod val="50000"/>
                  </a:schemeClr>
                </a:solidFill>
              </a:rPr>
              <a:t>ტექსტის გააზრებულად წაკითხვისა და ადეკვატურად გააზრების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sz="2000" dirty="0" smtClean="0">
                <a:solidFill>
                  <a:schemeClr val="accent1">
                    <a:lumMod val="50000"/>
                  </a:schemeClr>
                </a:solidFill>
              </a:rPr>
              <a:t>მიზნით მასწავლებელი მიუთითებთ, რომ გამოიყენონ ტექსტის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sz="2000" dirty="0" smtClean="0">
                <a:solidFill>
                  <a:schemeClr val="accent1">
                    <a:lumMod val="50000"/>
                  </a:schemeClr>
                </a:solidFill>
              </a:rPr>
              <a:t>ბოლოში დართული სქოლიოები. არქაული სიტყვების ნაწილს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sz="2000" dirty="0" smtClean="0">
                <a:solidFill>
                  <a:schemeClr val="accent1">
                    <a:lumMod val="50000"/>
                  </a:schemeClr>
                </a:solidFill>
              </a:rPr>
              <a:t>(რომელთა განმარტებებიც არ არის მოცემული სქოლიოში)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sz="2000" dirty="0" smtClean="0">
                <a:solidFill>
                  <a:schemeClr val="accent1">
                    <a:lumMod val="50000"/>
                  </a:schemeClr>
                </a:solidFill>
              </a:rPr>
              <a:t>მასწავლებელი ჩამოწერს დაფაზე, მიუთითებთ, რომ უცნობი სიტყვის გასაგებად ყურადღება გაამახვილონ აგრეთვე კონტექსტზე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sz="2000" dirty="0" smtClean="0">
                <a:solidFill>
                  <a:schemeClr val="accent1">
                    <a:lumMod val="50000"/>
                  </a:schemeClr>
                </a:solidFill>
              </a:rPr>
              <a:t> -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sz="2000" dirty="0" smtClean="0">
                <a:solidFill>
                  <a:schemeClr val="accent1">
                    <a:lumMod val="50000"/>
                  </a:schemeClr>
                </a:solidFill>
              </a:rPr>
              <a:t>10 წუთი;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ka-GE" sz="2000" dirty="0" smtClean="0">
                <a:solidFill>
                  <a:schemeClr val="accent1">
                    <a:lumMod val="50000"/>
                  </a:schemeClr>
                </a:solidFill>
              </a:rPr>
              <a:t>წყვილებში მუშაობა: ტექსტის გაცნობის შემდეგ მასწავლებელი სთხოვთ, ინფორმაცია შეაჯერონ მეწყვილესთან და კითხვების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sz="2000" dirty="0" smtClean="0">
                <a:solidFill>
                  <a:schemeClr val="accent1">
                    <a:lumMod val="50000"/>
                  </a:schemeClr>
                </a:solidFill>
              </a:rPr>
              <a:t>საშუალებით დააზუსტონ მათთვის გაუგებარი სიტყვები და ფრაზები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sz="2000" dirty="0" smtClean="0">
                <a:solidFill>
                  <a:schemeClr val="accent1">
                    <a:lumMod val="50000"/>
                  </a:schemeClr>
                </a:solidFill>
              </a:rPr>
              <a:t>-2 წუთი.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1309</Words>
  <Application>Microsoft Office PowerPoint</Application>
  <PresentationFormat>On-screen Show (4:3)</PresentationFormat>
  <Paragraphs>201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ares</dc:creator>
  <cp:lastModifiedBy>ares</cp:lastModifiedBy>
  <cp:revision>19</cp:revision>
  <dcterms:created xsi:type="dcterms:W3CDTF">2010-06-16T20:52:35Z</dcterms:created>
  <dcterms:modified xsi:type="dcterms:W3CDTF">2010-07-08T04:10:42Z</dcterms:modified>
</cp:coreProperties>
</file>